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3"/>
    <p:sldMasterId id="214748367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7559675" cx="10080625"/>
  <p:notesSz cx="7559675" cy="10691800"/>
  <p:embeddedFontLst>
    <p:embeddedFont>
      <p:font typeface="Tahoma"/>
      <p:regular r:id="rId19"/>
      <p:bold r:id="rId20"/>
    </p:embeddedFont>
    <p:embeddedFont>
      <p:font typeface="Candara"/>
      <p:regular r:id="rId21"/>
      <p:bold r:id="rId22"/>
      <p:italic r:id="rId23"/>
      <p:boldItalic r:id="rId24"/>
    </p:embeddedFont>
    <p:embeddedFont>
      <p:font typeface="Quattrocento Sans"/>
      <p:regular r:id="rId25"/>
      <p:bold r:id="rId26"/>
      <p:italic r:id="rId27"/>
      <p:boldItalic r:id="rId28"/>
    </p:embeddedFont>
    <p:embeddedFont>
      <p:font typeface="Arial Black"/>
      <p:regular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Tahoma-bold.fntdata"/><Relationship Id="rId22" Type="http://schemas.openxmlformats.org/officeDocument/2006/relationships/font" Target="fonts/Candara-bold.fntdata"/><Relationship Id="rId21" Type="http://schemas.openxmlformats.org/officeDocument/2006/relationships/font" Target="fonts/Candara-regular.fntdata"/><Relationship Id="rId24" Type="http://schemas.openxmlformats.org/officeDocument/2006/relationships/font" Target="fonts/Candara-boldItalic.fntdata"/><Relationship Id="rId23" Type="http://schemas.openxmlformats.org/officeDocument/2006/relationships/font" Target="fonts/Candara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QuattrocentoSans-bold.fntdata"/><Relationship Id="rId25" Type="http://schemas.openxmlformats.org/officeDocument/2006/relationships/font" Target="fonts/QuattrocentoSans-regular.fntdata"/><Relationship Id="rId28" Type="http://schemas.openxmlformats.org/officeDocument/2006/relationships/font" Target="fonts/QuattrocentoSans-boldItalic.fntdata"/><Relationship Id="rId27" Type="http://schemas.openxmlformats.org/officeDocument/2006/relationships/font" Target="fonts/Quattrocento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ArialBlack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Tahoma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0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0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2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4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5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6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7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8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9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9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1"/>
          <p:cNvSpPr txBox="1"/>
          <p:nvPr>
            <p:ph idx="1"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2"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"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2"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3"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2"/>
          <p:cNvSpPr txBox="1"/>
          <p:nvPr>
            <p:ph idx="4"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504000" y="1769040"/>
            <a:ext cx="292068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2" type="body"/>
          </p:nvPr>
        </p:nvSpPr>
        <p:spPr>
          <a:xfrm>
            <a:off x="3571200" y="1769040"/>
            <a:ext cx="292068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3" type="body"/>
          </p:nvPr>
        </p:nvSpPr>
        <p:spPr>
          <a:xfrm>
            <a:off x="6638040" y="1769040"/>
            <a:ext cx="292068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4" type="body"/>
          </p:nvPr>
        </p:nvSpPr>
        <p:spPr>
          <a:xfrm>
            <a:off x="504000" y="4059360"/>
            <a:ext cx="292068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5" type="body"/>
          </p:nvPr>
        </p:nvSpPr>
        <p:spPr>
          <a:xfrm>
            <a:off x="3571200" y="4059360"/>
            <a:ext cx="292068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3"/>
          <p:cNvSpPr txBox="1"/>
          <p:nvPr>
            <p:ph idx="6" type="body"/>
          </p:nvPr>
        </p:nvSpPr>
        <p:spPr>
          <a:xfrm>
            <a:off x="6638040" y="4059360"/>
            <a:ext cx="292068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" type="subTitle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"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8"/>
          <p:cNvSpPr txBox="1"/>
          <p:nvPr>
            <p:ph idx="1" type="body"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8"/>
          <p:cNvSpPr txBox="1"/>
          <p:nvPr>
            <p:ph idx="2" type="body"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/>
          <p:nvPr>
            <p:ph idx="1"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1"/>
          <p:cNvSpPr txBox="1"/>
          <p:nvPr>
            <p:ph idx="1"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1"/>
          <p:cNvSpPr txBox="1"/>
          <p:nvPr>
            <p:ph idx="2" type="body"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1"/>
          <p:cNvSpPr txBox="1"/>
          <p:nvPr>
            <p:ph idx="3"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2" type="body"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3"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2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2"/>
          <p:cNvSpPr txBox="1"/>
          <p:nvPr>
            <p:ph idx="2"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2"/>
          <p:cNvSpPr txBox="1"/>
          <p:nvPr>
            <p:ph idx="3"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3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"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3"/>
          <p:cNvSpPr txBox="1"/>
          <p:nvPr>
            <p:ph idx="2"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3"/>
          <p:cNvSpPr txBox="1"/>
          <p:nvPr>
            <p:ph idx="3"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4"/>
          <p:cNvSpPr txBox="1"/>
          <p:nvPr>
            <p:ph idx="1"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4"/>
          <p:cNvSpPr txBox="1"/>
          <p:nvPr>
            <p:ph idx="2"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5"/>
          <p:cNvSpPr txBox="1"/>
          <p:nvPr>
            <p:ph idx="1"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5"/>
          <p:cNvSpPr txBox="1"/>
          <p:nvPr>
            <p:ph idx="2"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5"/>
          <p:cNvSpPr txBox="1"/>
          <p:nvPr>
            <p:ph idx="3"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5"/>
          <p:cNvSpPr txBox="1"/>
          <p:nvPr>
            <p:ph idx="4"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6"/>
          <p:cNvSpPr txBox="1"/>
          <p:nvPr>
            <p:ph idx="1" type="body"/>
          </p:nvPr>
        </p:nvSpPr>
        <p:spPr>
          <a:xfrm>
            <a:off x="504000" y="1769040"/>
            <a:ext cx="292068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6"/>
          <p:cNvSpPr txBox="1"/>
          <p:nvPr>
            <p:ph idx="2" type="body"/>
          </p:nvPr>
        </p:nvSpPr>
        <p:spPr>
          <a:xfrm>
            <a:off x="3571200" y="1769040"/>
            <a:ext cx="292068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6"/>
          <p:cNvSpPr txBox="1"/>
          <p:nvPr>
            <p:ph idx="3" type="body"/>
          </p:nvPr>
        </p:nvSpPr>
        <p:spPr>
          <a:xfrm>
            <a:off x="6638040" y="1769040"/>
            <a:ext cx="292068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6"/>
          <p:cNvSpPr txBox="1"/>
          <p:nvPr>
            <p:ph idx="4" type="body"/>
          </p:nvPr>
        </p:nvSpPr>
        <p:spPr>
          <a:xfrm>
            <a:off x="504000" y="4059360"/>
            <a:ext cx="292068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6"/>
          <p:cNvSpPr txBox="1"/>
          <p:nvPr>
            <p:ph idx="5" type="body"/>
          </p:nvPr>
        </p:nvSpPr>
        <p:spPr>
          <a:xfrm>
            <a:off x="3571200" y="4059360"/>
            <a:ext cx="292068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6"/>
          <p:cNvSpPr txBox="1"/>
          <p:nvPr>
            <p:ph idx="6" type="body"/>
          </p:nvPr>
        </p:nvSpPr>
        <p:spPr>
          <a:xfrm>
            <a:off x="6638040" y="4059360"/>
            <a:ext cx="292068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1" type="body"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2" type="body"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6"/>
          <p:cNvSpPr txBox="1"/>
          <p:nvPr>
            <p:ph idx="1" type="subTitle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7"/>
          <p:cNvSpPr txBox="1"/>
          <p:nvPr>
            <p:ph idx="1"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9"/>
          <p:cNvSpPr txBox="1"/>
          <p:nvPr>
            <p:ph idx="1" type="body"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9"/>
          <p:cNvSpPr txBox="1"/>
          <p:nvPr>
            <p:ph idx="2"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3"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0"/>
          <p:cNvSpPr txBox="1"/>
          <p:nvPr>
            <p:ph idx="1"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0"/>
          <p:cNvSpPr txBox="1"/>
          <p:nvPr>
            <p:ph idx="2"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3"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60000" y="167076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2" name="Google Shape;62;p14"/>
          <p:cNvSpPr txBox="1"/>
          <p:nvPr>
            <p:ph idx="10"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3" name="Google Shape;63;p14"/>
          <p:cNvSpPr txBox="1"/>
          <p:nvPr>
            <p:ph idx="11" type="ftr"/>
          </p:nvPr>
        </p:nvSpPr>
        <p:spPr>
          <a:xfrm>
            <a:off x="3420000" y="666000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g"/><Relationship Id="rId4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Relationship Id="rId4" Type="http://schemas.openxmlformats.org/officeDocument/2006/relationships/image" Target="../media/image1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Relationship Id="rId4" Type="http://schemas.openxmlformats.org/officeDocument/2006/relationships/image" Target="../media/image7.jpg"/><Relationship Id="rId5" Type="http://schemas.openxmlformats.org/officeDocument/2006/relationships/image" Target="../media/image13.jpg"/><Relationship Id="rId6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7"/>
          <p:cNvSpPr/>
          <p:nvPr/>
        </p:nvSpPr>
        <p:spPr>
          <a:xfrm>
            <a:off x="0" y="0"/>
            <a:ext cx="10080000" cy="7560000"/>
          </a:xfrm>
          <a:prstGeom prst="rect">
            <a:avLst/>
          </a:prstGeom>
          <a:solidFill>
            <a:srgbClr val="009999"/>
          </a:solidFill>
          <a:ln cap="flat" cmpd="sng" w="9525">
            <a:solidFill>
              <a:srgbClr val="CC66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7"/>
          <p:cNvSpPr/>
          <p:nvPr/>
        </p:nvSpPr>
        <p:spPr>
          <a:xfrm>
            <a:off x="720000" y="540000"/>
            <a:ext cx="8640000" cy="6300000"/>
          </a:xfrm>
          <a:prstGeom prst="rect">
            <a:avLst/>
          </a:prstGeom>
          <a:solidFill>
            <a:srgbClr val="00FFFF"/>
          </a:solidFill>
          <a:ln cap="flat" cmpd="sng" w="9525">
            <a:solidFill>
              <a:srgbClr val="0066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7"/>
          <p:cNvSpPr txBox="1"/>
          <p:nvPr/>
        </p:nvSpPr>
        <p:spPr>
          <a:xfrm>
            <a:off x="468360" y="180000"/>
            <a:ext cx="9071640" cy="645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3600" u="none" cap="none" strike="noStrike"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de-DE" sz="4800" u="none" cap="none" strike="noStrike">
                <a:latin typeface="Arial"/>
                <a:ea typeface="Arial"/>
                <a:cs typeface="Arial"/>
                <a:sym typeface="Arial"/>
              </a:rPr>
              <a:t>Jak być zdrowym</a:t>
            </a:r>
            <a:endParaRPr b="0" i="0" sz="4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1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6"/>
          <p:cNvSpPr/>
          <p:nvPr/>
        </p:nvSpPr>
        <p:spPr>
          <a:xfrm>
            <a:off x="0" y="0"/>
            <a:ext cx="10080000" cy="7560000"/>
          </a:xfrm>
          <a:prstGeom prst="rect">
            <a:avLst/>
          </a:prstGeom>
          <a:solidFill>
            <a:srgbClr val="99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36"/>
          <p:cNvSpPr txBox="1"/>
          <p:nvPr/>
        </p:nvSpPr>
        <p:spPr>
          <a:xfrm>
            <a:off x="2340000" y="349560"/>
            <a:ext cx="5580000" cy="730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de-DE" sz="2800" strike="noStrike">
                <a:latin typeface="Arial Black"/>
                <a:ea typeface="Arial Black"/>
                <a:cs typeface="Arial Black"/>
                <a:sym typeface="Arial Black"/>
              </a:rPr>
              <a:t>Jak dobrze się odżywiać?</a:t>
            </a:r>
            <a:endParaRPr b="0" sz="28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36"/>
          <p:cNvSpPr/>
          <p:nvPr/>
        </p:nvSpPr>
        <p:spPr>
          <a:xfrm>
            <a:off x="540000" y="1440000"/>
            <a:ext cx="7920000" cy="2160000"/>
          </a:xfrm>
          <a:custGeom>
            <a:rect b="b" l="l" r="r" t="t"/>
            <a:pathLst>
              <a:path extrusionOk="0" h="6002" w="22002">
                <a:moveTo>
                  <a:pt x="1000" y="0"/>
                </a:moveTo>
                <a:cubicBezTo>
                  <a:pt x="500" y="0"/>
                  <a:pt x="0" y="500"/>
                  <a:pt x="0" y="1000"/>
                </a:cubicBezTo>
                <a:lnTo>
                  <a:pt x="0" y="5000"/>
                </a:lnTo>
                <a:cubicBezTo>
                  <a:pt x="0" y="5500"/>
                  <a:pt x="500" y="6001"/>
                  <a:pt x="1000" y="6001"/>
                </a:cubicBezTo>
                <a:lnTo>
                  <a:pt x="21000" y="6001"/>
                </a:lnTo>
                <a:cubicBezTo>
                  <a:pt x="21500" y="6001"/>
                  <a:pt x="22001" y="5500"/>
                  <a:pt x="22001" y="5000"/>
                </a:cubicBezTo>
                <a:lnTo>
                  <a:pt x="22001" y="1000"/>
                </a:lnTo>
                <a:cubicBezTo>
                  <a:pt x="22001" y="500"/>
                  <a:pt x="21500" y="0"/>
                  <a:pt x="21000" y="0"/>
                </a:cubicBezTo>
                <a:lnTo>
                  <a:pt x="1000" y="0"/>
                </a:lnTo>
              </a:path>
            </a:pathLst>
          </a:custGeom>
          <a:solidFill>
            <a:srgbClr val="66CC99"/>
          </a:solidFill>
          <a:ln cap="flat" cmpd="sng" w="9525">
            <a:solidFill>
              <a:srgbClr val="66CC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36"/>
          <p:cNvSpPr txBox="1"/>
          <p:nvPr/>
        </p:nvSpPr>
        <p:spPr>
          <a:xfrm>
            <a:off x="540000" y="1620000"/>
            <a:ext cx="3240000" cy="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de-DE" sz="1800" strike="noStrike">
                <a:latin typeface="Arial"/>
                <a:ea typeface="Arial"/>
                <a:cs typeface="Arial"/>
                <a:sym typeface="Arial"/>
              </a:rPr>
              <a:t>Jeść pięć posiłków dziennie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Google Shape;203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3440" y="4361040"/>
            <a:ext cx="4876560" cy="3018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40000" y="3942720"/>
            <a:ext cx="4876560" cy="325728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6"/>
          <p:cNvSpPr txBox="1"/>
          <p:nvPr/>
        </p:nvSpPr>
        <p:spPr>
          <a:xfrm>
            <a:off x="540000" y="1985040"/>
            <a:ext cx="7740000" cy="1614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de-DE" sz="2000" strike="noStrike">
                <a:latin typeface="Arial"/>
                <a:ea typeface="Arial"/>
                <a:cs typeface="Arial"/>
                <a:sym typeface="Arial"/>
              </a:rPr>
              <a:t>Trzeba tak jeść, aby każdego dnia dostarczać organizmowi wszystkich niezbędnych substancji odżywczych. Niebagatelne jest również zadbanie o regularność w spożywaniu posiłków. Najbardziej fizjologiczną formą odżywiania jest prawidłowo zestawiona dieta wegetariańska.</a:t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7"/>
          <p:cNvSpPr/>
          <p:nvPr/>
        </p:nvSpPr>
        <p:spPr>
          <a:xfrm>
            <a:off x="0" y="0"/>
            <a:ext cx="10080000" cy="7560000"/>
          </a:xfrm>
          <a:prstGeom prst="rect">
            <a:avLst/>
          </a:prstGeom>
          <a:solidFill>
            <a:srgbClr val="CCFF99"/>
          </a:solidFill>
          <a:ln cap="flat" cmpd="sng" w="9525">
            <a:solidFill>
              <a:srgbClr val="CCFF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37"/>
          <p:cNvSpPr txBox="1"/>
          <p:nvPr/>
        </p:nvSpPr>
        <p:spPr>
          <a:xfrm>
            <a:off x="360000" y="360000"/>
            <a:ext cx="6660000" cy="6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de-DE" sz="3600" strike="noStrike">
                <a:latin typeface="Arial"/>
                <a:ea typeface="Arial"/>
                <a:cs typeface="Arial"/>
                <a:sym typeface="Arial"/>
              </a:rPr>
              <a:t>Dieta jest zdrowa czy nie?</a:t>
            </a:r>
            <a:endParaRPr b="0" sz="36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2" name="Google Shape;212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20000" y="4140000"/>
            <a:ext cx="4680000" cy="32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960" y="4140000"/>
            <a:ext cx="5180040" cy="31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7"/>
          <p:cNvSpPr txBox="1"/>
          <p:nvPr/>
        </p:nvSpPr>
        <p:spPr>
          <a:xfrm>
            <a:off x="360000" y="1098000"/>
            <a:ext cx="8280000" cy="30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de-DE" sz="2400" strike="noStrike">
                <a:latin typeface="Candara"/>
                <a:ea typeface="Candara"/>
                <a:cs typeface="Candara"/>
                <a:sym typeface="Candara"/>
              </a:rPr>
              <a:t>Zdrowa dieta to pojęcie ogólne, które niestety nie odpowiada konkretnemu </a:t>
            </a:r>
            <a:r>
              <a:rPr lang="de-DE" sz="2400">
                <a:latin typeface="Candara"/>
                <a:ea typeface="Candara"/>
                <a:cs typeface="Candara"/>
                <a:sym typeface="Candara"/>
              </a:rPr>
              <a:t>jadłospisowi</a:t>
            </a:r>
            <a:r>
              <a:rPr b="0" lang="de-DE" sz="2400" strike="noStrike">
                <a:latin typeface="Candara"/>
                <a:ea typeface="Candara"/>
                <a:cs typeface="Candara"/>
                <a:sym typeface="Candara"/>
              </a:rPr>
              <a:t> odpowiedniemu dla każdego. Świadome odżywianie to nie tylko łączenie ze sobą różnych produktów, wykluczanie przetworzonej żywności czy jedzenie posiłków w regularnych odstępach czasu. Nie każda dieta dobra dla jednej osoby będzie odpowiednia również dla innej. Trzeba zatem pamiętać o indywidualny potrzebach i ograniczeniach organizmu</a:t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37"/>
          <p:cNvSpPr/>
          <p:nvPr/>
        </p:nvSpPr>
        <p:spPr>
          <a:xfrm>
            <a:off x="8640000" y="3420000"/>
            <a:ext cx="540000" cy="540000"/>
          </a:xfrm>
          <a:custGeom>
            <a:rect b="b" l="l" r="r" t="t"/>
            <a:pathLst>
              <a:path extrusionOk="0" h="21600" w="21600">
                <a:moveTo>
                  <a:pt x="10797" y="0"/>
                </a:moveTo>
                <a:lnTo>
                  <a:pt x="8278" y="8256"/>
                </a:lnTo>
                <a:lnTo>
                  <a:pt x="0" y="8256"/>
                </a:lnTo>
                <a:lnTo>
                  <a:pt x="6722" y="13405"/>
                </a:lnTo>
                <a:lnTo>
                  <a:pt x="4198" y="21600"/>
                </a:lnTo>
                <a:lnTo>
                  <a:pt x="10797" y="16580"/>
                </a:lnTo>
                <a:lnTo>
                  <a:pt x="17401" y="21600"/>
                </a:lnTo>
                <a:lnTo>
                  <a:pt x="14878" y="13405"/>
                </a:lnTo>
                <a:lnTo>
                  <a:pt x="21600" y="8256"/>
                </a:lnTo>
                <a:lnTo>
                  <a:pt x="13321" y="8256"/>
                </a:lnTo>
                <a:lnTo>
                  <a:pt x="10797" y="0"/>
                </a:lnTo>
                <a:close/>
              </a:path>
            </a:pathLst>
          </a:custGeom>
          <a:solidFill>
            <a:srgbClr val="FFFF00"/>
          </a:solidFill>
          <a:ln cap="flat" cmpd="sng" w="9525">
            <a:solidFill>
              <a:srgbClr val="CCFF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p37"/>
          <p:cNvSpPr/>
          <p:nvPr/>
        </p:nvSpPr>
        <p:spPr>
          <a:xfrm>
            <a:off x="9360000" y="2160000"/>
            <a:ext cx="360000" cy="360000"/>
          </a:xfrm>
          <a:custGeom>
            <a:rect b="b" l="l" r="r" t="t"/>
            <a:pathLst>
              <a:path extrusionOk="0" h="21600" w="21600">
                <a:moveTo>
                  <a:pt x="10797" y="0"/>
                </a:moveTo>
                <a:lnTo>
                  <a:pt x="8278" y="8256"/>
                </a:lnTo>
                <a:lnTo>
                  <a:pt x="0" y="8256"/>
                </a:lnTo>
                <a:lnTo>
                  <a:pt x="6722" y="13405"/>
                </a:lnTo>
                <a:lnTo>
                  <a:pt x="4198" y="21600"/>
                </a:lnTo>
                <a:lnTo>
                  <a:pt x="10797" y="16580"/>
                </a:lnTo>
                <a:lnTo>
                  <a:pt x="17401" y="21600"/>
                </a:lnTo>
                <a:lnTo>
                  <a:pt x="14878" y="13405"/>
                </a:lnTo>
                <a:lnTo>
                  <a:pt x="21600" y="8256"/>
                </a:lnTo>
                <a:lnTo>
                  <a:pt x="13321" y="8256"/>
                </a:lnTo>
                <a:lnTo>
                  <a:pt x="10797" y="0"/>
                </a:lnTo>
                <a:close/>
              </a:path>
            </a:pathLst>
          </a:custGeom>
          <a:solidFill>
            <a:srgbClr val="FFCC00"/>
          </a:solidFill>
          <a:ln cap="flat" cmpd="sng" w="9525">
            <a:solidFill>
              <a:srgbClr val="FFCC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p37"/>
          <p:cNvSpPr/>
          <p:nvPr/>
        </p:nvSpPr>
        <p:spPr>
          <a:xfrm>
            <a:off x="9000000" y="1080000"/>
            <a:ext cx="540000" cy="540000"/>
          </a:xfrm>
          <a:custGeom>
            <a:rect b="b" l="l" r="r" t="t"/>
            <a:pathLst>
              <a:path extrusionOk="0" h="21600" w="21600">
                <a:moveTo>
                  <a:pt x="10797" y="0"/>
                </a:moveTo>
                <a:lnTo>
                  <a:pt x="8278" y="8256"/>
                </a:lnTo>
                <a:lnTo>
                  <a:pt x="0" y="8256"/>
                </a:lnTo>
                <a:lnTo>
                  <a:pt x="6722" y="13405"/>
                </a:lnTo>
                <a:lnTo>
                  <a:pt x="4198" y="21600"/>
                </a:lnTo>
                <a:lnTo>
                  <a:pt x="10797" y="16580"/>
                </a:lnTo>
                <a:lnTo>
                  <a:pt x="17401" y="21600"/>
                </a:lnTo>
                <a:lnTo>
                  <a:pt x="14878" y="13405"/>
                </a:lnTo>
                <a:lnTo>
                  <a:pt x="21600" y="8256"/>
                </a:lnTo>
                <a:lnTo>
                  <a:pt x="13321" y="8256"/>
                </a:lnTo>
                <a:lnTo>
                  <a:pt x="10797" y="0"/>
                </a:lnTo>
                <a:close/>
              </a:path>
            </a:pathLst>
          </a:custGeom>
          <a:solidFill>
            <a:srgbClr val="FFD320"/>
          </a:solidFill>
          <a:ln cap="flat" cmpd="sng" w="9525">
            <a:solidFill>
              <a:srgbClr val="FFD32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8" name="Google Shape;218;p37"/>
          <p:cNvSpPr/>
          <p:nvPr/>
        </p:nvSpPr>
        <p:spPr>
          <a:xfrm>
            <a:off x="6120000" y="360000"/>
            <a:ext cx="540000" cy="540000"/>
          </a:xfrm>
          <a:custGeom>
            <a:rect b="b" l="l" r="r" t="t"/>
            <a:pathLst>
              <a:path extrusionOk="0" h="21600" w="21600">
                <a:moveTo>
                  <a:pt x="10797" y="0"/>
                </a:moveTo>
                <a:lnTo>
                  <a:pt x="8278" y="8256"/>
                </a:lnTo>
                <a:lnTo>
                  <a:pt x="0" y="8256"/>
                </a:lnTo>
                <a:lnTo>
                  <a:pt x="6722" y="13405"/>
                </a:lnTo>
                <a:lnTo>
                  <a:pt x="4198" y="21600"/>
                </a:lnTo>
                <a:lnTo>
                  <a:pt x="10797" y="16580"/>
                </a:lnTo>
                <a:lnTo>
                  <a:pt x="17401" y="21600"/>
                </a:lnTo>
                <a:lnTo>
                  <a:pt x="14878" y="13405"/>
                </a:lnTo>
                <a:lnTo>
                  <a:pt x="21600" y="8256"/>
                </a:lnTo>
                <a:lnTo>
                  <a:pt x="13321" y="8256"/>
                </a:lnTo>
                <a:lnTo>
                  <a:pt x="10797" y="0"/>
                </a:lnTo>
                <a:close/>
              </a:path>
            </a:pathLst>
          </a:custGeom>
          <a:solidFill>
            <a:srgbClr val="FFFF66"/>
          </a:solidFill>
          <a:ln cap="flat" cmpd="sng" w="9525">
            <a:solidFill>
              <a:srgbClr val="FFFF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9" name="Google Shape;219;p37"/>
          <p:cNvSpPr/>
          <p:nvPr/>
        </p:nvSpPr>
        <p:spPr>
          <a:xfrm>
            <a:off x="7920000" y="180000"/>
            <a:ext cx="900000" cy="720000"/>
          </a:xfrm>
          <a:custGeom>
            <a:rect b="b" l="l" r="r" t="t"/>
            <a:pathLst>
              <a:path extrusionOk="0" h="21600" w="21600">
                <a:moveTo>
                  <a:pt x="10797" y="0"/>
                </a:moveTo>
                <a:lnTo>
                  <a:pt x="8278" y="8256"/>
                </a:lnTo>
                <a:lnTo>
                  <a:pt x="0" y="8256"/>
                </a:lnTo>
                <a:lnTo>
                  <a:pt x="6722" y="13405"/>
                </a:lnTo>
                <a:lnTo>
                  <a:pt x="4198" y="21600"/>
                </a:lnTo>
                <a:lnTo>
                  <a:pt x="10797" y="16580"/>
                </a:lnTo>
                <a:lnTo>
                  <a:pt x="17401" y="21600"/>
                </a:lnTo>
                <a:lnTo>
                  <a:pt x="14878" y="13405"/>
                </a:lnTo>
                <a:lnTo>
                  <a:pt x="21600" y="8256"/>
                </a:lnTo>
                <a:lnTo>
                  <a:pt x="13321" y="8256"/>
                </a:lnTo>
                <a:lnTo>
                  <a:pt x="10797" y="0"/>
                </a:lnTo>
                <a:close/>
              </a:path>
            </a:pathLst>
          </a:custGeom>
          <a:solidFill>
            <a:srgbClr val="FFFFCC"/>
          </a:solidFill>
          <a:ln cap="flat" cmpd="sng" w="9525">
            <a:solidFill>
              <a:srgbClr val="FFFFCC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0" name="Google Shape;220;p37"/>
          <p:cNvSpPr/>
          <p:nvPr/>
        </p:nvSpPr>
        <p:spPr>
          <a:xfrm>
            <a:off x="8640000" y="2700000"/>
            <a:ext cx="360000" cy="360000"/>
          </a:xfrm>
          <a:custGeom>
            <a:rect b="b" l="l" r="r" t="t"/>
            <a:pathLst>
              <a:path extrusionOk="0" h="21600" w="21600">
                <a:moveTo>
                  <a:pt x="10797" y="0"/>
                </a:moveTo>
                <a:lnTo>
                  <a:pt x="8278" y="8256"/>
                </a:lnTo>
                <a:lnTo>
                  <a:pt x="0" y="8256"/>
                </a:lnTo>
                <a:lnTo>
                  <a:pt x="6722" y="13405"/>
                </a:lnTo>
                <a:lnTo>
                  <a:pt x="4198" y="21600"/>
                </a:lnTo>
                <a:lnTo>
                  <a:pt x="10797" y="16580"/>
                </a:lnTo>
                <a:lnTo>
                  <a:pt x="17401" y="21600"/>
                </a:lnTo>
                <a:lnTo>
                  <a:pt x="14878" y="13405"/>
                </a:lnTo>
                <a:lnTo>
                  <a:pt x="21600" y="8256"/>
                </a:lnTo>
                <a:lnTo>
                  <a:pt x="13321" y="8256"/>
                </a:lnTo>
                <a:lnTo>
                  <a:pt x="10797" y="0"/>
                </a:lnTo>
                <a:close/>
              </a:path>
            </a:pathLst>
          </a:custGeom>
          <a:solidFill>
            <a:srgbClr val="FFFF00"/>
          </a:solidFill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  <p:transition spd="med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5400000" cy="75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00000" y="0"/>
            <a:ext cx="5580000" cy="75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8"/>
          <p:cNvSpPr txBox="1"/>
          <p:nvPr/>
        </p:nvSpPr>
        <p:spPr>
          <a:xfrm>
            <a:off x="360000" y="180000"/>
            <a:ext cx="918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de-DE" sz="3600" strike="noStrike">
                <a:latin typeface="Verdana"/>
                <a:ea typeface="Verdana"/>
                <a:cs typeface="Verdana"/>
                <a:sym typeface="Verdana"/>
              </a:rPr>
              <a:t>Lekarstwa czy warto zażywać?</a:t>
            </a:r>
            <a:endParaRPr b="0" sz="36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38"/>
          <p:cNvSpPr txBox="1"/>
          <p:nvPr/>
        </p:nvSpPr>
        <p:spPr>
          <a:xfrm>
            <a:off x="360000" y="1260000"/>
            <a:ext cx="8100000" cy="2284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de-DE" sz="2400" strike="noStrike">
                <a:latin typeface="Arial"/>
                <a:ea typeface="Arial"/>
                <a:cs typeface="Arial"/>
                <a:sym typeface="Arial"/>
              </a:rPr>
              <a:t>To czy zażyty lek zadziała właściwie, zdeterminowane jest kilkoma czynnikami. Stosowana dieta, pora dnia, sposób przyjmowania lekarstwa, czym zostanie popite - to wszystko ma pozytywny lub negatywny wpływ na jego skuteczność. Warto zatem poznać kilka podstawowych zasad prawidłowego zażywania lekarstw.</a:t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9" name="Google Shape;229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80000" y="3780000"/>
            <a:ext cx="3960000" cy="28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50080" y="3787920"/>
            <a:ext cx="3769920" cy="3052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9"/>
          <p:cNvSpPr/>
          <p:nvPr/>
        </p:nvSpPr>
        <p:spPr>
          <a:xfrm>
            <a:off x="0" y="0"/>
            <a:ext cx="10080000" cy="7560000"/>
          </a:xfrm>
          <a:prstGeom prst="rect">
            <a:avLst/>
          </a:prstGeom>
          <a:solidFill>
            <a:srgbClr val="99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39"/>
          <p:cNvSpPr txBox="1"/>
          <p:nvPr/>
        </p:nvSpPr>
        <p:spPr>
          <a:xfrm>
            <a:off x="360000" y="2160000"/>
            <a:ext cx="954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de-DE" sz="4000" strike="noStrike">
                <a:latin typeface="Arial"/>
                <a:ea typeface="Arial"/>
                <a:cs typeface="Arial"/>
                <a:sym typeface="Arial"/>
              </a:rPr>
              <a:t>Dziękuj</a:t>
            </a:r>
            <a:r>
              <a:rPr lang="de-DE" sz="4000"/>
              <a:t>ę</a:t>
            </a:r>
            <a:r>
              <a:rPr b="0" lang="de-DE" sz="4000" strike="noStrike">
                <a:latin typeface="Arial"/>
                <a:ea typeface="Arial"/>
                <a:cs typeface="Arial"/>
                <a:sym typeface="Arial"/>
              </a:rPr>
              <a:t> za obejrzenie mojej prezentacji.</a:t>
            </a:r>
            <a:endParaRPr b="0" sz="4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39"/>
          <p:cNvSpPr txBox="1"/>
          <p:nvPr/>
        </p:nvSpPr>
        <p:spPr>
          <a:xfrm>
            <a:off x="5940000" y="6310440"/>
            <a:ext cx="3240000" cy="889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de-DE" sz="1800" strike="noStrike">
                <a:latin typeface="Quattrocento Sans"/>
                <a:ea typeface="Quattrocento Sans"/>
                <a:cs typeface="Quattrocento Sans"/>
                <a:sym typeface="Quattrocento Sans"/>
              </a:rPr>
              <a:t>Prezentacje wykonała: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de-DE" sz="1800" strike="noStrike">
                <a:latin typeface="Quattrocento Sans"/>
                <a:ea typeface="Quattrocento Sans"/>
                <a:cs typeface="Quattrocento Sans"/>
                <a:sym typeface="Quattrocento Sans"/>
              </a:rPr>
              <a:t>Sylwia Bujwid kl8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8"/>
          <p:cNvSpPr/>
          <p:nvPr/>
        </p:nvSpPr>
        <p:spPr>
          <a:xfrm>
            <a:off x="0" y="0"/>
            <a:ext cx="10080000" cy="7560000"/>
          </a:xfrm>
          <a:prstGeom prst="rect">
            <a:avLst/>
          </a:prstGeom>
          <a:solidFill>
            <a:srgbClr val="CC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8"/>
          <p:cNvSpPr/>
          <p:nvPr/>
        </p:nvSpPr>
        <p:spPr>
          <a:xfrm>
            <a:off x="360000" y="360000"/>
            <a:ext cx="9360000" cy="6840000"/>
          </a:xfrm>
          <a:prstGeom prst="ellipse">
            <a:avLst/>
          </a:prstGeom>
          <a:solidFill>
            <a:srgbClr val="99FFCC"/>
          </a:solidFill>
          <a:ln cap="flat" cmpd="sng" w="9525">
            <a:solidFill>
              <a:srgbClr val="33FF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8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4400" u="none" cap="none" strike="noStrike">
                <a:latin typeface="Arial"/>
                <a:ea typeface="Arial"/>
                <a:cs typeface="Arial"/>
                <a:sym typeface="Arial"/>
              </a:rPr>
              <a:t>Jak zdrowo się odżywć?</a:t>
            </a:r>
            <a:endParaRPr b="0" i="0" sz="4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8"/>
          <p:cNvSpPr txBox="1"/>
          <p:nvPr/>
        </p:nvSpPr>
        <p:spPr>
          <a:xfrm>
            <a:off x="540000" y="1800000"/>
            <a:ext cx="4426560" cy="48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24000" lvl="0" marL="432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Noto Sans Symbols"/>
              <a:buChar char="●"/>
            </a:pPr>
            <a:r>
              <a:rPr b="0" i="0" lang="de-DE" sz="2800" u="none" cap="none" strike="noStrike">
                <a:latin typeface="Arial"/>
                <a:ea typeface="Arial"/>
                <a:cs typeface="Arial"/>
                <a:sym typeface="Arial"/>
              </a:rPr>
              <a:t>Teoretycznie wszyscy wiemy, co nam szkodzi. Fast foody,alkohol, papierosy, brak ruchu. To wszystko to oklepane zasady i zakazy, które znamy i mniej lub bardziej przestrzegamy</a:t>
            </a:r>
            <a:r>
              <a:rPr b="0" i="0" lang="de-DE" sz="3200" u="none" cap="none" strike="noStrike"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40000" y="1980000"/>
            <a:ext cx="4680000" cy="45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9"/>
          <p:cNvSpPr/>
          <p:nvPr/>
        </p:nvSpPr>
        <p:spPr>
          <a:xfrm>
            <a:off x="0" y="0"/>
            <a:ext cx="10080000" cy="7560000"/>
          </a:xfrm>
          <a:prstGeom prst="rect">
            <a:avLst/>
          </a:prstGeom>
          <a:solidFill>
            <a:srgbClr val="0066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9"/>
          <p:cNvSpPr/>
          <p:nvPr/>
        </p:nvSpPr>
        <p:spPr>
          <a:xfrm>
            <a:off x="720000" y="180000"/>
            <a:ext cx="8100000" cy="1800000"/>
          </a:xfrm>
          <a:custGeom>
            <a:rect b="b" l="l" r="r" t="t"/>
            <a:pathLst>
              <a:path extrusionOk="0" h="10252" w="22502">
                <a:moveTo>
                  <a:pt x="0" y="3657"/>
                </a:moveTo>
                <a:cubicBezTo>
                  <a:pt x="7500" y="0"/>
                  <a:pt x="15000" y="7315"/>
                  <a:pt x="22501" y="3657"/>
                </a:cubicBezTo>
                <a:moveTo>
                  <a:pt x="0" y="6593"/>
                </a:moveTo>
                <a:cubicBezTo>
                  <a:pt x="7500" y="2935"/>
                  <a:pt x="15000" y="10251"/>
                  <a:pt x="22501" y="6593"/>
                </a:cubicBezTo>
              </a:path>
            </a:pathLst>
          </a:custGeom>
          <a:solidFill>
            <a:srgbClr val="FFFFCC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1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35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Piramida Żywności</a:t>
            </a:r>
            <a:endParaRPr b="0" i="0" sz="35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0000" y="2001600"/>
            <a:ext cx="8820000" cy="519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0"/>
          <p:cNvSpPr/>
          <p:nvPr/>
        </p:nvSpPr>
        <p:spPr>
          <a:xfrm>
            <a:off x="0" y="0"/>
            <a:ext cx="10080000" cy="7560000"/>
          </a:xfrm>
          <a:prstGeom prst="rect">
            <a:avLst/>
          </a:prstGeom>
          <a:solidFill>
            <a:srgbClr val="00CC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1800" u="none" cap="none" strike="noStrike">
                <a:latin typeface="Droid Sans Mono"/>
                <a:ea typeface="Droid Sans Mono"/>
                <a:cs typeface="Droid Sans Mono"/>
                <a:sym typeface="Droid Sans Mono"/>
              </a:rPr>
              <a:t> 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30"/>
          <p:cNvSpPr/>
          <p:nvPr/>
        </p:nvSpPr>
        <p:spPr>
          <a:xfrm>
            <a:off x="360000" y="179640"/>
            <a:ext cx="9360000" cy="1800360"/>
          </a:xfrm>
          <a:custGeom>
            <a:rect b="b" l="l" r="r" t="t"/>
            <a:pathLst>
              <a:path extrusionOk="0" h="5003" w="26002">
                <a:moveTo>
                  <a:pt x="0" y="0"/>
                </a:moveTo>
                <a:lnTo>
                  <a:pt x="26001" y="0"/>
                </a:lnTo>
                <a:moveTo>
                  <a:pt x="3851" y="5002"/>
                </a:moveTo>
                <a:lnTo>
                  <a:pt x="22149" y="5002"/>
                </a:lnTo>
              </a:path>
            </a:pathLst>
          </a:custGeom>
          <a:gradFill>
            <a:gsLst>
              <a:gs pos="0">
                <a:srgbClr val="000080"/>
              </a:gs>
              <a:gs pos="100000">
                <a:srgbClr val="FFFFFF"/>
              </a:gs>
            </a:gsLst>
            <a:lin ang="2700000" scaled="0"/>
          </a:gra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1" anchor="ctr" bIns="47150" lIns="90000" spcFirstLastPara="1" rIns="90000" wrap="square" tIns="4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36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Od podstaw do zdrowia</a:t>
            </a:r>
            <a:endParaRPr b="0" i="0" sz="3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30"/>
          <p:cNvSpPr/>
          <p:nvPr/>
        </p:nvSpPr>
        <p:spPr>
          <a:xfrm rot="10800000">
            <a:off x="539280" y="1981080"/>
            <a:ext cx="8100720" cy="4858920"/>
          </a:xfrm>
          <a:custGeom>
            <a:rect b="b" l="l" r="r" t="t"/>
            <a:pathLst>
              <a:path extrusionOk="0" h="13498" w="22504">
                <a:moveTo>
                  <a:pt x="11273" y="0"/>
                </a:moveTo>
                <a:lnTo>
                  <a:pt x="22503" y="13497"/>
                </a:lnTo>
                <a:lnTo>
                  <a:pt x="0" y="13497"/>
                </a:lnTo>
                <a:lnTo>
                  <a:pt x="11273" y="0"/>
                </a:lnTo>
              </a:path>
            </a:pathLst>
          </a:custGeom>
          <a:solidFill>
            <a:srgbClr val="CCFF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p30"/>
          <p:cNvSpPr txBox="1"/>
          <p:nvPr/>
        </p:nvSpPr>
        <p:spPr>
          <a:xfrm>
            <a:off x="0" y="2100600"/>
            <a:ext cx="9180000" cy="5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de-DE" sz="2200" u="none" cap="none" strike="noStrike">
                <a:latin typeface="Droid Sans Mono"/>
                <a:ea typeface="Droid Sans Mono"/>
                <a:cs typeface="Droid Sans Mono"/>
                <a:sym typeface="Droid Sans Mono"/>
              </a:rPr>
              <a:t>Na samym dole znajduje się sprawność fizyczna</a:t>
            </a:r>
            <a:endParaRPr b="1" i="0" sz="2200" u="none" cap="none" strike="noStrike"/>
          </a:p>
        </p:txBody>
      </p:sp>
      <p:sp>
        <p:nvSpPr>
          <p:cNvPr id="144" name="Google Shape;144;p30"/>
          <p:cNvSpPr txBox="1"/>
          <p:nvPr/>
        </p:nvSpPr>
        <p:spPr>
          <a:xfrm>
            <a:off x="3420000" y="2700000"/>
            <a:ext cx="27000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de-DE" sz="2000" u="none" cap="none" strike="noStrike">
                <a:latin typeface="Lucida Sans"/>
                <a:ea typeface="Lucida Sans"/>
                <a:cs typeface="Lucida Sans"/>
                <a:sym typeface="Lucida Sans"/>
              </a:rPr>
              <a:t>Warzywa i owoce</a:t>
            </a:r>
            <a:endParaRPr b="1" sz="2000" strike="noStrike"/>
          </a:p>
        </p:txBody>
      </p:sp>
      <p:sp>
        <p:nvSpPr>
          <p:cNvPr id="145" name="Google Shape;145;p30"/>
          <p:cNvSpPr txBox="1"/>
          <p:nvPr/>
        </p:nvSpPr>
        <p:spPr>
          <a:xfrm>
            <a:off x="3953525" y="3960000"/>
            <a:ext cx="1545300" cy="4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2400" strike="noStrike">
                <a:latin typeface="Lucida Sans"/>
                <a:ea typeface="Lucida Sans"/>
                <a:cs typeface="Lucida Sans"/>
                <a:sym typeface="Lucida Sans"/>
              </a:rPr>
              <a:t>Nabiał</a:t>
            </a:r>
            <a:endParaRPr b="1" sz="2400" strike="noStrike"/>
          </a:p>
        </p:txBody>
      </p:sp>
      <p:sp>
        <p:nvSpPr>
          <p:cNvPr id="146" name="Google Shape;146;p30"/>
          <p:cNvSpPr txBox="1"/>
          <p:nvPr/>
        </p:nvSpPr>
        <p:spPr>
          <a:xfrm>
            <a:off x="4105375" y="3314700"/>
            <a:ext cx="1545300" cy="4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2200" strike="noStrike">
                <a:latin typeface="Lucida Sans"/>
                <a:ea typeface="Lucida Sans"/>
                <a:cs typeface="Lucida Sans"/>
                <a:sym typeface="Lucida Sans"/>
              </a:rPr>
              <a:t>Zboża</a:t>
            </a:r>
            <a:endParaRPr b="1" sz="2200" strike="noStrike"/>
          </a:p>
        </p:txBody>
      </p:sp>
      <p:sp>
        <p:nvSpPr>
          <p:cNvPr id="147" name="Google Shape;147;p30"/>
          <p:cNvSpPr txBox="1"/>
          <p:nvPr/>
        </p:nvSpPr>
        <p:spPr>
          <a:xfrm>
            <a:off x="3615225" y="4635900"/>
            <a:ext cx="18186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2800" strike="noStrike"/>
              <a:t> Tłuszcze</a:t>
            </a:r>
            <a:endParaRPr b="1" sz="2800" strike="noStrike"/>
          </a:p>
        </p:txBody>
      </p:sp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900000" cy="75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3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de-DE" sz="4400" strike="noStrike">
                <a:latin typeface="Arial"/>
                <a:ea typeface="Arial"/>
                <a:cs typeface="Arial"/>
                <a:sym typeface="Arial"/>
              </a:rPr>
              <a:t>Sprawność Fizyczna</a:t>
            </a:r>
            <a:endParaRPr b="0" sz="44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31"/>
          <p:cNvSpPr txBox="1"/>
          <p:nvPr/>
        </p:nvSpPr>
        <p:spPr>
          <a:xfrm>
            <a:off x="504000" y="1769040"/>
            <a:ext cx="4426560" cy="4989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24000" lvl="0" marL="432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</a:pPr>
            <a:r>
              <a:rPr b="0" lang="de-DE" sz="3200" strike="noStrike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de-DE" sz="3200" strike="noStrike">
                <a:solidFill>
                  <a:srgbClr val="FFFF00"/>
                </a:solidFill>
                <a:latin typeface="Courier New"/>
                <a:ea typeface="Courier New"/>
                <a:cs typeface="Courier New"/>
                <a:sym typeface="Courier New"/>
              </a:rPr>
              <a:t>umiejętność rozwiązywania przez człowieka zadań ruchowych lub zdolność do efektywnego i ekonomicznego wykonania pracy mięśniowej.</a:t>
            </a:r>
            <a:endParaRPr b="1" sz="3200" strike="noStrike">
              <a:solidFill>
                <a:srgbClr val="FFFF00"/>
              </a:solidFill>
            </a:endParaRPr>
          </a:p>
        </p:txBody>
      </p:sp>
      <p:sp>
        <p:nvSpPr>
          <p:cNvPr id="155" name="Google Shape;155;p31"/>
          <p:cNvSpPr txBox="1"/>
          <p:nvPr/>
        </p:nvSpPr>
        <p:spPr>
          <a:xfrm>
            <a:off x="5151960" y="1769040"/>
            <a:ext cx="4426560" cy="4989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24000" lvl="0" marL="432000" marR="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170"/>
              <a:buFont typeface="Noto Sans Symbols"/>
              <a:buChar char="●"/>
            </a:pPr>
            <a:r>
              <a:rPr b="1" lang="de-DE" sz="2600" strike="noStrike">
                <a:solidFill>
                  <a:srgbClr val="FFFF00"/>
                </a:solidFill>
                <a:latin typeface="Courier New"/>
                <a:ea typeface="Courier New"/>
                <a:cs typeface="Courier New"/>
                <a:sym typeface="Courier New"/>
              </a:rPr>
              <a:t>Współczesna nauka o motoryczności, czyli antropomotoryka, wyróżnia dwa zasadnicze aspekty tego zagadnienia, a mianowicie aspekt potencjalny, czyli predyspozycje i zdolności oraz aspekt efektywny, czyli sprawność fizyczno-motoryczną</a:t>
            </a:r>
            <a:endParaRPr b="1" sz="2600" strike="noStrike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32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de-DE" sz="4400" strike="noStrike">
                <a:latin typeface="Arial"/>
                <a:ea typeface="Arial"/>
                <a:cs typeface="Arial"/>
                <a:sym typeface="Arial"/>
              </a:rPr>
              <a:t>Warzywa i owoce</a:t>
            </a:r>
            <a:endParaRPr b="0" sz="44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32"/>
          <p:cNvSpPr txBox="1"/>
          <p:nvPr/>
        </p:nvSpPr>
        <p:spPr>
          <a:xfrm>
            <a:off x="540000" y="1800000"/>
            <a:ext cx="4426560" cy="54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24000" lvl="0" marL="432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Noto Sans Symbols"/>
              <a:buChar char="●"/>
            </a:pPr>
            <a:r>
              <a:rPr b="1" lang="de-DE" sz="2400" strike="noStrike">
                <a:solidFill>
                  <a:schemeClr val="lt1"/>
                </a:solidFill>
              </a:rPr>
              <a:t>Warzywa i owoce dostarczją nam wiele cennych i niezbędnych składników do tego ograniczją ryzyko rozwoju chorób jak choroby układu krążenia: nadciśnienie tętnicze, miażdżyca, czy niewydolność serca, cukrzyca, a także niektóre nowotwory.</a:t>
            </a:r>
            <a:endParaRPr b="1" sz="2400" strike="noStrike">
              <a:solidFill>
                <a:schemeClr val="lt1"/>
              </a:solidFill>
            </a:endParaRPr>
          </a:p>
        </p:txBody>
      </p:sp>
      <p:sp>
        <p:nvSpPr>
          <p:cNvPr id="163" name="Google Shape;163;p32"/>
          <p:cNvSpPr txBox="1"/>
          <p:nvPr/>
        </p:nvSpPr>
        <p:spPr>
          <a:xfrm>
            <a:off x="5151950" y="1769047"/>
            <a:ext cx="4426500" cy="36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24000" lvl="0" marL="4320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80"/>
              <a:buFont typeface="Noto Sans Symbols"/>
              <a:buChar char="●"/>
            </a:pPr>
            <a:r>
              <a:rPr b="1" lang="de-DE" sz="2400" strike="noStrike">
                <a:solidFill>
                  <a:schemeClr val="lt1"/>
                </a:solidFill>
              </a:rPr>
              <a:t>O porcji warzyw i owoców warto także pamiętać przy śniadaniu, które jest uważane za najważniejszy posiłek dnia. Dobrze skomponowane śniadanie, wpłynie pozytywnie na funkcjonowanie organizmu od samego rana.</a:t>
            </a:r>
            <a:endParaRPr b="1" sz="2400" strike="noStrike">
              <a:solidFill>
                <a:schemeClr val="lt1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3"/>
          <p:cNvSpPr/>
          <p:nvPr/>
        </p:nvSpPr>
        <p:spPr>
          <a:xfrm>
            <a:off x="0" y="0"/>
            <a:ext cx="10080000" cy="7560000"/>
          </a:xfrm>
          <a:prstGeom prst="rect">
            <a:avLst/>
          </a:prstGeom>
          <a:solidFill>
            <a:srgbClr val="CFE7F5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9" name="Google Shape;16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00000" y="263520"/>
            <a:ext cx="6120000" cy="315648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33"/>
          <p:cNvSpPr txBox="1"/>
          <p:nvPr/>
        </p:nvSpPr>
        <p:spPr>
          <a:xfrm>
            <a:off x="720000" y="180000"/>
            <a:ext cx="4680000" cy="940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de-DE" sz="4800" strike="noStrike">
                <a:latin typeface="Comic Sans MS"/>
                <a:ea typeface="Comic Sans MS"/>
                <a:cs typeface="Comic Sans MS"/>
                <a:sym typeface="Comic Sans MS"/>
              </a:rPr>
              <a:t>Zboża</a:t>
            </a:r>
            <a:endParaRPr b="0" sz="48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33"/>
          <p:cNvSpPr/>
          <p:nvPr/>
        </p:nvSpPr>
        <p:spPr>
          <a:xfrm>
            <a:off x="180000" y="1620000"/>
            <a:ext cx="3240000" cy="3780000"/>
          </a:xfrm>
          <a:prstGeom prst="ellipse">
            <a:avLst/>
          </a:prstGeom>
          <a:solidFill>
            <a:srgbClr val="CCFFFF"/>
          </a:solidFill>
          <a:ln cap="flat" cmpd="sng" w="9525">
            <a:solidFill>
              <a:srgbClr val="CC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33"/>
          <p:cNvSpPr/>
          <p:nvPr/>
        </p:nvSpPr>
        <p:spPr>
          <a:xfrm>
            <a:off x="1800000" y="4140000"/>
            <a:ext cx="1620000" cy="1620000"/>
          </a:xfrm>
          <a:prstGeom prst="ellipse">
            <a:avLst/>
          </a:prstGeom>
          <a:solidFill>
            <a:srgbClr val="99FFCC"/>
          </a:solidFill>
          <a:ln cap="flat" cmpd="sng" w="9525">
            <a:solidFill>
              <a:srgbClr val="99FF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33"/>
          <p:cNvSpPr txBox="1"/>
          <p:nvPr/>
        </p:nvSpPr>
        <p:spPr>
          <a:xfrm>
            <a:off x="180000" y="1620000"/>
            <a:ext cx="3240000" cy="37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de-DE" sz="2000" strike="noStrike">
                <a:latin typeface="Arial"/>
                <a:ea typeface="Arial"/>
                <a:cs typeface="Arial"/>
                <a:sym typeface="Arial"/>
              </a:rPr>
              <a:t>Produktami ubocznymi obróbki młynarskiej ziarniaków zbóż są otręby i śruta. Wykorzystuje się jest do produkcji pasz dla zwierząt, a także medykamentów dla ludzi na choroby układu pokarmowego.</a:t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33"/>
          <p:cNvSpPr/>
          <p:nvPr/>
        </p:nvSpPr>
        <p:spPr>
          <a:xfrm>
            <a:off x="4500000" y="3780000"/>
            <a:ext cx="4500000" cy="3420000"/>
          </a:xfrm>
          <a:custGeom>
            <a:rect b="b" l="l" r="r" t="t"/>
            <a:pathLst>
              <a:path extrusionOk="0" h="9502" w="12502">
                <a:moveTo>
                  <a:pt x="2220" y="0"/>
                </a:moveTo>
                <a:lnTo>
                  <a:pt x="10280" y="0"/>
                </a:lnTo>
                <a:lnTo>
                  <a:pt x="12501" y="4750"/>
                </a:lnTo>
                <a:lnTo>
                  <a:pt x="10280" y="9501"/>
                </a:lnTo>
                <a:lnTo>
                  <a:pt x="2220" y="9501"/>
                </a:lnTo>
                <a:lnTo>
                  <a:pt x="0" y="4750"/>
                </a:lnTo>
                <a:lnTo>
                  <a:pt x="2220" y="0"/>
                </a:lnTo>
              </a:path>
            </a:pathLst>
          </a:custGeom>
          <a:solidFill>
            <a:srgbClr val="99FFFF"/>
          </a:solidFill>
          <a:ln cap="flat" cmpd="sng" w="9525">
            <a:solidFill>
              <a:srgbClr val="99FFFF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p33"/>
          <p:cNvSpPr/>
          <p:nvPr/>
        </p:nvSpPr>
        <p:spPr>
          <a:xfrm>
            <a:off x="4140000" y="5760000"/>
            <a:ext cx="1980000" cy="1440000"/>
          </a:xfrm>
          <a:custGeom>
            <a:rect b="b" l="l" r="r" t="t"/>
            <a:pathLst>
              <a:path extrusionOk="0" h="4001" w="5502">
                <a:moveTo>
                  <a:pt x="1375" y="0"/>
                </a:moveTo>
                <a:lnTo>
                  <a:pt x="4125" y="0"/>
                </a:lnTo>
                <a:lnTo>
                  <a:pt x="5501" y="2000"/>
                </a:lnTo>
                <a:lnTo>
                  <a:pt x="4125" y="4000"/>
                </a:lnTo>
                <a:lnTo>
                  <a:pt x="1375" y="4000"/>
                </a:lnTo>
                <a:lnTo>
                  <a:pt x="0" y="2000"/>
                </a:lnTo>
                <a:lnTo>
                  <a:pt x="1375" y="0"/>
                </a:lnTo>
              </a:path>
            </a:pathLst>
          </a:custGeom>
          <a:solidFill>
            <a:srgbClr val="00FFFF"/>
          </a:solidFill>
          <a:ln cap="flat" cmpd="sng" w="9525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p33"/>
          <p:cNvSpPr txBox="1"/>
          <p:nvPr/>
        </p:nvSpPr>
        <p:spPr>
          <a:xfrm>
            <a:off x="4860000" y="3587400"/>
            <a:ext cx="4500000" cy="36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de-DE" sz="2400" strike="noStrike">
                <a:latin typeface="Arial"/>
                <a:ea typeface="Arial"/>
                <a:cs typeface="Arial"/>
                <a:sym typeface="Arial"/>
              </a:rPr>
              <a:t>Najpopularniejszymi produktami przerobu zbóż są mąki, kasze, oleje i syropy. Zboża są podstawowym surowcem w wielu gałęziach przemysłu takich jak: młynarstwo, piwowarstwo, gorzelnictwo, farmaceutyka</a:t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34"/>
          <p:cNvSpPr txBox="1"/>
          <p:nvPr/>
        </p:nvSpPr>
        <p:spPr>
          <a:xfrm>
            <a:off x="900000" y="360000"/>
            <a:ext cx="2880000" cy="12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de-DE" sz="5400" strike="noStrike">
                <a:latin typeface="Consolas"/>
                <a:ea typeface="Consolas"/>
                <a:cs typeface="Consolas"/>
                <a:sym typeface="Consolas"/>
              </a:rPr>
              <a:t>Nabiał</a:t>
            </a:r>
            <a:endParaRPr b="0" sz="54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34"/>
          <p:cNvSpPr txBox="1"/>
          <p:nvPr/>
        </p:nvSpPr>
        <p:spPr>
          <a:xfrm>
            <a:off x="720000" y="1620000"/>
            <a:ext cx="5040000" cy="4819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de-DE" sz="2000" strike="noStrike">
                <a:latin typeface="Verdana"/>
                <a:ea typeface="Verdana"/>
                <a:cs typeface="Verdana"/>
                <a:sym typeface="Verdana"/>
              </a:rPr>
              <a:t>Nabiał to podstawowa grupa wyrobów spożywczych o wartościach odżywczych niezbędnych do prawidłowej pracy organizmu. Nabiał to produkty wytwarzane z mleka. Ono samo, jak i szeroka gama przetworów mlecznych, jest podstawą żywienia. Produkty nabiałowe nie bez kozery zajmują szczególne miejsce w piramidzie żywienia, gdyż dostarczają do organizmu pełnowartościowe białko i szereg składników mineralnych.</a:t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34"/>
          <p:cNvSpPr txBox="1"/>
          <p:nvPr/>
        </p:nvSpPr>
        <p:spPr>
          <a:xfrm>
            <a:off x="5580000" y="1891800"/>
            <a:ext cx="3780000" cy="42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de-DE" sz="2000" strike="noStrike">
                <a:latin typeface="Verdana"/>
                <a:ea typeface="Verdana"/>
                <a:cs typeface="Verdana"/>
                <a:sym typeface="Verdana"/>
              </a:rPr>
              <a:t>Mleko i produkty mleczne zaliczane są do żywności o dużej gęstości odżywczej. Wiąże się to z dużym wykorzystaniem składników mineralnych przez organizm człowieka. Wyjątek może stanowić laktoza. Jest to cukier mleczny składający się z glukozy i galaktozy występujący nie tylko w mleku krowim, ale także w kobiecym.</a:t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"/>
          <p:cNvSpPr/>
          <p:nvPr/>
        </p:nvSpPr>
        <p:spPr>
          <a:xfrm>
            <a:off x="0" y="0"/>
            <a:ext cx="10080000" cy="7560000"/>
          </a:xfrm>
          <a:prstGeom prst="rect">
            <a:avLst/>
          </a:prstGeom>
          <a:solidFill>
            <a:srgbClr val="00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35"/>
          <p:cNvSpPr txBox="1"/>
          <p:nvPr/>
        </p:nvSpPr>
        <p:spPr>
          <a:xfrm>
            <a:off x="720000" y="360000"/>
            <a:ext cx="5220000" cy="762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de-DE" sz="4400" strike="noStrike">
                <a:latin typeface="Arial"/>
                <a:ea typeface="Arial"/>
                <a:cs typeface="Arial"/>
                <a:sym typeface="Arial"/>
              </a:rPr>
              <a:t>Tłuszcze</a:t>
            </a:r>
            <a:endParaRPr b="0" sz="44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35"/>
          <p:cNvSpPr txBox="1"/>
          <p:nvPr/>
        </p:nvSpPr>
        <p:spPr>
          <a:xfrm>
            <a:off x="540000" y="1440000"/>
            <a:ext cx="3240000" cy="34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de-DE" sz="2600" strike="noStrike">
                <a:latin typeface="Arial"/>
                <a:ea typeface="Arial"/>
                <a:cs typeface="Arial"/>
                <a:sym typeface="Arial"/>
              </a:rPr>
              <a:t>Są one ważnym elementem codziennej diety. Bez nich nie będzie możliwe wchłanianie się witamin rozpuszczających się w tłuszczach np. A czy D.</a:t>
            </a:r>
            <a:endParaRPr b="0" sz="26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2" name="Google Shape;192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80000" y="446760"/>
            <a:ext cx="6120000" cy="3333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0000" y="4680000"/>
            <a:ext cx="4140000" cy="27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35"/>
          <p:cNvSpPr txBox="1"/>
          <p:nvPr/>
        </p:nvSpPr>
        <p:spPr>
          <a:xfrm>
            <a:off x="5220000" y="4031640"/>
            <a:ext cx="3600000" cy="4068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de-DE" sz="2600" strike="noStrike">
                <a:latin typeface="Arial"/>
                <a:ea typeface="Arial"/>
                <a:cs typeface="Arial"/>
                <a:sym typeface="Arial"/>
              </a:rPr>
              <a:t>W codziennym menu nie powinny gościć tłuszcze zwierzęce, których – według zaleceń – nie wolno używać do przygotowania potraw. Używać zaś należy olejów roślinnych. </a:t>
            </a:r>
            <a:endParaRPr b="0" sz="26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