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7" r:id="rId2"/>
    <p:sldId id="259" r:id="rId3"/>
    <p:sldId id="260" r:id="rId4"/>
    <p:sldId id="266" r:id="rId5"/>
    <p:sldId id="267" r:id="rId6"/>
    <p:sldId id="283" r:id="rId7"/>
    <p:sldId id="265" r:id="rId8"/>
    <p:sldId id="284" r:id="rId9"/>
    <p:sldId id="285" r:id="rId10"/>
    <p:sldId id="261" r:id="rId11"/>
    <p:sldId id="269" r:id="rId12"/>
    <p:sldId id="262" r:id="rId13"/>
    <p:sldId id="271" r:id="rId14"/>
    <p:sldId id="298" r:id="rId15"/>
    <p:sldId id="299" r:id="rId16"/>
    <p:sldId id="264" r:id="rId17"/>
    <p:sldId id="300" r:id="rId18"/>
    <p:sldId id="301" r:id="rId19"/>
    <p:sldId id="263" r:id="rId20"/>
    <p:sldId id="302" r:id="rId21"/>
    <p:sldId id="303" r:id="rId22"/>
    <p:sldId id="256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1FF"/>
    <a:srgbClr val="6EEBFF"/>
    <a:srgbClr val="68E4FF"/>
    <a:srgbClr val="25998E"/>
    <a:srgbClr val="8AD378"/>
    <a:srgbClr val="499F46"/>
    <a:srgbClr val="6FC1B4"/>
    <a:srgbClr val="D1814F"/>
    <a:srgbClr val="DFA785"/>
    <a:srgbClr val="9ECF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4660"/>
  </p:normalViewPr>
  <p:slideViewPr>
    <p:cSldViewPr snapToGrid="0">
      <p:cViewPr>
        <p:scale>
          <a:sx n="96" d="100"/>
          <a:sy n="96" d="100"/>
        </p:scale>
        <p:origin x="-86" y="2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24E6C-2933-455D-B335-5A5B34E6CCC5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9F724-CF52-4F08-A481-78F2AB2573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465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9F724-CF52-4F08-A481-78F2AB25734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9F724-CF52-4F08-A481-78F2AB25734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9F724-CF52-4F08-A481-78F2AB25734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9F724-CF52-4F08-A481-78F2AB25734D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9F724-CF52-4F08-A481-78F2AB25734D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9F724-CF52-4F08-A481-78F2AB25734D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9F724-CF52-4F08-A481-78F2AB25734D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9F724-CF52-4F08-A481-78F2AB25734D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9F724-CF52-4F08-A481-78F2AB25734D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9F724-CF52-4F08-A481-78F2AB25734D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9F724-CF52-4F08-A481-78F2AB25734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9F724-CF52-4F08-A481-78F2AB25734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9F724-CF52-4F08-A481-78F2AB25734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9F724-CF52-4F08-A481-78F2AB25734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9F724-CF52-4F08-A481-78F2AB25734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9F724-CF52-4F08-A481-78F2AB25734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9F724-CF52-4F08-A481-78F2AB25734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9F724-CF52-4F08-A481-78F2AB25734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066800" y="628650"/>
            <a:ext cx="2803525" cy="38671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图片占位符 6"/>
          <p:cNvSpPr>
            <a:spLocks noGrp="1"/>
          </p:cNvSpPr>
          <p:nvPr>
            <p:ph type="pic" sz="quarter" idx="11"/>
          </p:nvPr>
        </p:nvSpPr>
        <p:spPr>
          <a:xfrm>
            <a:off x="4724400" y="628650"/>
            <a:ext cx="2803525" cy="38671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图片占位符 6"/>
          <p:cNvSpPr>
            <a:spLocks noGrp="1"/>
          </p:cNvSpPr>
          <p:nvPr>
            <p:ph type="pic" sz="quarter" idx="12"/>
          </p:nvPr>
        </p:nvSpPr>
        <p:spPr>
          <a:xfrm>
            <a:off x="8382000" y="628650"/>
            <a:ext cx="2803525" cy="386715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" r="10641"/>
          <a:stretch>
            <a:fillRect/>
          </a:stretch>
        </p:blipFill>
        <p:spPr>
          <a:xfrm>
            <a:off x="7335388" y="756470"/>
            <a:ext cx="4856612" cy="6101530"/>
          </a:xfrm>
          <a:prstGeom prst="rect">
            <a:avLst/>
          </a:prstGeom>
        </p:spPr>
      </p:pic>
      <p:sp>
        <p:nvSpPr>
          <p:cNvPr id="18" name="图片占位符 17"/>
          <p:cNvSpPr>
            <a:spLocks noGrp="1"/>
          </p:cNvSpPr>
          <p:nvPr>
            <p:ph type="pic" sz="quarter" idx="10"/>
          </p:nvPr>
        </p:nvSpPr>
        <p:spPr>
          <a:xfrm>
            <a:off x="7997826" y="1063835"/>
            <a:ext cx="2095242" cy="4558880"/>
          </a:xfrm>
          <a:custGeom>
            <a:avLst/>
            <a:gdLst>
              <a:gd name="connsiteX0" fmla="*/ 237244 w 2355011"/>
              <a:gd name="connsiteY0" fmla="*/ 0 h 5124092"/>
              <a:gd name="connsiteX1" fmla="*/ 2117767 w 2355011"/>
              <a:gd name="connsiteY1" fmla="*/ 0 h 5124092"/>
              <a:gd name="connsiteX2" fmla="*/ 2355011 w 2355011"/>
              <a:gd name="connsiteY2" fmla="*/ 237244 h 5124092"/>
              <a:gd name="connsiteX3" fmla="*/ 2355011 w 2355011"/>
              <a:gd name="connsiteY3" fmla="*/ 4886848 h 5124092"/>
              <a:gd name="connsiteX4" fmla="*/ 2117767 w 2355011"/>
              <a:gd name="connsiteY4" fmla="*/ 5124092 h 5124092"/>
              <a:gd name="connsiteX5" fmla="*/ 237244 w 2355011"/>
              <a:gd name="connsiteY5" fmla="*/ 5124092 h 5124092"/>
              <a:gd name="connsiteX6" fmla="*/ 0 w 2355011"/>
              <a:gd name="connsiteY6" fmla="*/ 4886848 h 5124092"/>
              <a:gd name="connsiteX7" fmla="*/ 0 w 2355011"/>
              <a:gd name="connsiteY7" fmla="*/ 4819977 h 5124092"/>
              <a:gd name="connsiteX8" fmla="*/ 30933 w 2355011"/>
              <a:gd name="connsiteY8" fmla="*/ 4797780 h 5124092"/>
              <a:gd name="connsiteX9" fmla="*/ 91034 w 2355011"/>
              <a:gd name="connsiteY9" fmla="*/ 4745367 h 5124092"/>
              <a:gd name="connsiteX10" fmla="*/ 154534 w 2355011"/>
              <a:gd name="connsiteY10" fmla="*/ 4554867 h 5124092"/>
              <a:gd name="connsiteX11" fmla="*/ 113259 w 2355011"/>
              <a:gd name="connsiteY11" fmla="*/ 4421517 h 5124092"/>
              <a:gd name="connsiteX12" fmla="*/ 62062 w 2355011"/>
              <a:gd name="connsiteY12" fmla="*/ 4379449 h 5124092"/>
              <a:gd name="connsiteX13" fmla="*/ 0 w 2355011"/>
              <a:gd name="connsiteY13" fmla="*/ 4352126 h 5124092"/>
              <a:gd name="connsiteX14" fmla="*/ 0 w 2355011"/>
              <a:gd name="connsiteY14" fmla="*/ 237244 h 5124092"/>
              <a:gd name="connsiteX15" fmla="*/ 237244 w 2355011"/>
              <a:gd name="connsiteY15" fmla="*/ 0 h 512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55011" h="5124092">
                <a:moveTo>
                  <a:pt x="237244" y="0"/>
                </a:moveTo>
                <a:lnTo>
                  <a:pt x="2117767" y="0"/>
                </a:lnTo>
                <a:cubicBezTo>
                  <a:pt x="2248793" y="0"/>
                  <a:pt x="2355011" y="106218"/>
                  <a:pt x="2355011" y="237244"/>
                </a:cubicBezTo>
                <a:lnTo>
                  <a:pt x="2355011" y="4886848"/>
                </a:lnTo>
                <a:cubicBezTo>
                  <a:pt x="2355011" y="5017874"/>
                  <a:pt x="2248793" y="5124092"/>
                  <a:pt x="2117767" y="5124092"/>
                </a:cubicBezTo>
                <a:lnTo>
                  <a:pt x="237244" y="5124092"/>
                </a:lnTo>
                <a:cubicBezTo>
                  <a:pt x="106218" y="5124092"/>
                  <a:pt x="0" y="5017874"/>
                  <a:pt x="0" y="4886848"/>
                </a:cubicBezTo>
                <a:lnTo>
                  <a:pt x="0" y="4819977"/>
                </a:lnTo>
                <a:lnTo>
                  <a:pt x="30933" y="4797780"/>
                </a:lnTo>
                <a:cubicBezTo>
                  <a:pt x="55779" y="4777779"/>
                  <a:pt x="77144" y="4758729"/>
                  <a:pt x="91034" y="4745367"/>
                </a:cubicBezTo>
                <a:cubicBezTo>
                  <a:pt x="146596" y="4691921"/>
                  <a:pt x="150830" y="4608842"/>
                  <a:pt x="154534" y="4554867"/>
                </a:cubicBezTo>
                <a:cubicBezTo>
                  <a:pt x="158238" y="4500892"/>
                  <a:pt x="139188" y="4455384"/>
                  <a:pt x="113259" y="4421517"/>
                </a:cubicBezTo>
                <a:cubicBezTo>
                  <a:pt x="100295" y="4404584"/>
                  <a:pt x="82171" y="4390826"/>
                  <a:pt x="62062" y="4379449"/>
                </a:cubicBezTo>
                <a:lnTo>
                  <a:pt x="0" y="4352126"/>
                </a:lnTo>
                <a:lnTo>
                  <a:pt x="0" y="237244"/>
                </a:lnTo>
                <a:cubicBezTo>
                  <a:pt x="0" y="106218"/>
                  <a:pt x="106218" y="0"/>
                  <a:pt x="2372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2"/>
          <p:cNvSpPr>
            <a:spLocks noGrp="1"/>
          </p:cNvSpPr>
          <p:nvPr>
            <p:ph type="pic" sz="quarter" idx="10"/>
          </p:nvPr>
        </p:nvSpPr>
        <p:spPr>
          <a:xfrm>
            <a:off x="6096000" y="723900"/>
            <a:ext cx="2514600" cy="2514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9077325" y="723900"/>
            <a:ext cx="2514600" cy="2514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096000" y="3657600"/>
            <a:ext cx="2514600" cy="2514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图片占位符 2"/>
          <p:cNvSpPr>
            <a:spLocks noGrp="1"/>
          </p:cNvSpPr>
          <p:nvPr>
            <p:ph type="pic" sz="quarter" idx="13"/>
          </p:nvPr>
        </p:nvSpPr>
        <p:spPr>
          <a:xfrm>
            <a:off x="9077325" y="3657600"/>
            <a:ext cx="2514600" cy="25146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2"/>
          </p:nvPr>
        </p:nvSpPr>
        <p:spPr>
          <a:xfrm>
            <a:off x="8212998" y="2020953"/>
            <a:ext cx="3058185" cy="3617286"/>
          </a:xfrm>
          <a:custGeom>
            <a:avLst/>
            <a:gdLst>
              <a:gd name="connsiteX0" fmla="*/ 0 w 3058185"/>
              <a:gd name="connsiteY0" fmla="*/ 0 h 3617286"/>
              <a:gd name="connsiteX1" fmla="*/ 3058185 w 3058185"/>
              <a:gd name="connsiteY1" fmla="*/ 0 h 3617286"/>
              <a:gd name="connsiteX2" fmla="*/ 3058185 w 3058185"/>
              <a:gd name="connsiteY2" fmla="*/ 3617286 h 3617286"/>
              <a:gd name="connsiteX3" fmla="*/ 0 w 3058185"/>
              <a:gd name="connsiteY3" fmla="*/ 3617286 h 361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8185" h="3617286">
                <a:moveTo>
                  <a:pt x="0" y="0"/>
                </a:moveTo>
                <a:lnTo>
                  <a:pt x="3058185" y="0"/>
                </a:lnTo>
                <a:lnTo>
                  <a:pt x="3058185" y="3617286"/>
                </a:lnTo>
                <a:lnTo>
                  <a:pt x="0" y="36172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030514" y="1690234"/>
            <a:ext cx="5578021" cy="3477532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7BD3"/>
            </a:gs>
            <a:gs pos="84000">
              <a:srgbClr val="034373">
                <a:alpha val="92000"/>
                <a:lumMod val="77000"/>
              </a:srgbClr>
            </a:gs>
          </a:gsLst>
          <a:lin ang="154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rasmustibk.ma7.eu/About%20Erasmus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838615" y="2734048"/>
            <a:ext cx="6066845" cy="1783498"/>
            <a:chOff x="4332485" y="2614998"/>
            <a:chExt cx="3527031" cy="1783498"/>
          </a:xfrm>
        </p:grpSpPr>
        <p:sp>
          <p:nvSpPr>
            <p:cNvPr id="3" name="矩形 2"/>
            <p:cNvSpPr/>
            <p:nvPr/>
          </p:nvSpPr>
          <p:spPr>
            <a:xfrm>
              <a:off x="4332485" y="3075057"/>
              <a:ext cx="3527031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pl-PL" altLang="en-US" sz="4000" b="1" dirty="0" smtClean="0">
                  <a:solidFill>
                    <a:schemeClr val="bg1"/>
                  </a:solidFill>
                  <a:cs typeface="+mn-ea"/>
                  <a:sym typeface="+mn-lt"/>
                </a:rPr>
                <a:t>P O W E R na zasadach ERASMUS </a:t>
              </a:r>
              <a:r>
                <a:rPr lang="pl-PL" altLang="en-US" sz="4000" b="1" dirty="0">
                  <a:solidFill>
                    <a:schemeClr val="bg1"/>
                  </a:solidFill>
                  <a:cs typeface="+mn-ea"/>
                  <a:sym typeface="+mn-lt"/>
                </a:rPr>
                <a:t>+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5009778" y="2614998"/>
              <a:ext cx="2432851" cy="3067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pl-PL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Project</a:t>
              </a:r>
            </a:p>
          </p:txBody>
        </p:sp>
      </p:grpSp>
      <p:sp>
        <p:nvSpPr>
          <p:cNvPr id="4" name="矩形 3"/>
          <p:cNvSpPr/>
          <p:nvPr/>
        </p:nvSpPr>
        <p:spPr>
          <a:xfrm>
            <a:off x="2516294" y="1871980"/>
            <a:ext cx="7159413" cy="311404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 rot="16200000">
            <a:off x="8262620" y="3575050"/>
            <a:ext cx="230632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pl-PL" altLang="zh-CN" sz="1400" dirty="0">
                <a:solidFill>
                  <a:schemeClr val="bg1"/>
                </a:solidFill>
                <a:cs typeface="+mn-ea"/>
                <a:sym typeface="+mn-lt"/>
              </a:rPr>
              <a:t>07.06.2021-18.06.2021</a:t>
            </a:r>
          </a:p>
        </p:txBody>
      </p:sp>
      <p:sp>
        <p:nvSpPr>
          <p:cNvPr id="19" name="矩形 18"/>
          <p:cNvSpPr/>
          <p:nvPr/>
        </p:nvSpPr>
        <p:spPr>
          <a:xfrm>
            <a:off x="183744" y="-95477"/>
            <a:ext cx="1438394" cy="2584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300000"/>
              </a:lnSpc>
            </a:pPr>
            <a:r>
              <a:rPr lang="pl-PL" altLang="en-US" sz="900" dirty="0">
                <a:solidFill>
                  <a:schemeClr val="bg1">
                    <a:alpha val="70000"/>
                  </a:schemeClr>
                </a:solidFill>
                <a:cs typeface="+mn-ea"/>
                <a:sym typeface="+mn-lt"/>
              </a:rPr>
              <a:t>Dominik Janicki</a:t>
            </a:r>
          </a:p>
          <a:p>
            <a:pPr algn="dist">
              <a:lnSpc>
                <a:spcPct val="300000"/>
              </a:lnSpc>
            </a:pPr>
            <a:r>
              <a:rPr lang="pl-PL" altLang="en-US" sz="900" dirty="0">
                <a:solidFill>
                  <a:schemeClr val="bg1">
                    <a:alpha val="70000"/>
                  </a:schemeClr>
                </a:solidFill>
                <a:cs typeface="+mn-ea"/>
                <a:sym typeface="+mn-lt"/>
              </a:rPr>
              <a:t>Michał Guz</a:t>
            </a:r>
          </a:p>
          <a:p>
            <a:pPr algn="dist">
              <a:lnSpc>
                <a:spcPct val="300000"/>
              </a:lnSpc>
            </a:pPr>
            <a:r>
              <a:rPr lang="pl-PL" altLang="en-US" sz="900" dirty="0">
                <a:solidFill>
                  <a:schemeClr val="bg1">
                    <a:alpha val="70000"/>
                  </a:schemeClr>
                </a:solidFill>
                <a:cs typeface="+mn-ea"/>
                <a:sym typeface="+mn-lt"/>
              </a:rPr>
              <a:t>Jakub Siarkiewicz</a:t>
            </a:r>
          </a:p>
          <a:p>
            <a:pPr algn="dist">
              <a:lnSpc>
                <a:spcPct val="300000"/>
              </a:lnSpc>
            </a:pPr>
            <a:r>
              <a:rPr lang="pl-PL" altLang="en-US" sz="900" dirty="0">
                <a:solidFill>
                  <a:schemeClr val="bg1">
                    <a:alpha val="70000"/>
                  </a:schemeClr>
                </a:solidFill>
                <a:cs typeface="+mn-ea"/>
                <a:sym typeface="+mn-lt"/>
              </a:rPr>
              <a:t>Marcel Paturej</a:t>
            </a:r>
          </a:p>
          <a:p>
            <a:pPr algn="dist">
              <a:lnSpc>
                <a:spcPct val="300000"/>
              </a:lnSpc>
            </a:pPr>
            <a:r>
              <a:rPr lang="pl-PL" altLang="en-US" sz="900" dirty="0">
                <a:solidFill>
                  <a:schemeClr val="bg1">
                    <a:alpha val="70000"/>
                  </a:schemeClr>
                </a:solidFill>
                <a:cs typeface="+mn-ea"/>
                <a:sym typeface="+mn-lt"/>
              </a:rPr>
              <a:t>Nikodem Decewicz</a:t>
            </a:r>
          </a:p>
          <a:p>
            <a:pPr algn="dist">
              <a:lnSpc>
                <a:spcPct val="300000"/>
              </a:lnSpc>
            </a:pPr>
            <a:r>
              <a:rPr lang="pl-PL" altLang="en-US" sz="900" dirty="0">
                <a:solidFill>
                  <a:schemeClr val="bg1">
                    <a:alpha val="70000"/>
                  </a:schemeClr>
                </a:solidFill>
                <a:cs typeface="+mn-ea"/>
                <a:sym typeface="+mn-lt"/>
              </a:rPr>
              <a:t>Oskat Matkowski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2647315" y="1976755"/>
            <a:ext cx="230568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pl-PL" altLang="zh-CN" sz="1400" dirty="0">
                <a:solidFill>
                  <a:schemeClr val="bg1"/>
                </a:solidFill>
                <a:cs typeface="+mn-ea"/>
                <a:sym typeface="+mn-lt"/>
              </a:rPr>
              <a:t>07.06.2021-18.06.2021</a:t>
            </a:r>
            <a:endParaRPr lang="pl-PL" altLang="en-US" sz="1400"/>
          </a:p>
        </p:txBody>
      </p:sp>
      <p:sp>
        <p:nvSpPr>
          <p:cNvPr id="6" name="Pole tekstowe 5"/>
          <p:cNvSpPr txBox="1"/>
          <p:nvPr/>
        </p:nvSpPr>
        <p:spPr>
          <a:xfrm>
            <a:off x="10584815" y="4147185"/>
            <a:ext cx="146685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300000"/>
              </a:lnSpc>
            </a:pPr>
            <a:r>
              <a:rPr lang="pl-PL" altLang="en-US" sz="900" dirty="0">
                <a:solidFill>
                  <a:schemeClr val="bg1">
                    <a:alpha val="70000"/>
                  </a:schemeClr>
                </a:solidFill>
                <a:cs typeface="+mn-ea"/>
                <a:sym typeface="+mn-lt"/>
              </a:rPr>
              <a:t>Dominik Janicki</a:t>
            </a:r>
          </a:p>
          <a:p>
            <a:pPr algn="dist">
              <a:lnSpc>
                <a:spcPct val="300000"/>
              </a:lnSpc>
            </a:pPr>
            <a:r>
              <a:rPr lang="pl-PL" altLang="en-US" sz="900" dirty="0">
                <a:solidFill>
                  <a:schemeClr val="bg1">
                    <a:alpha val="70000"/>
                  </a:schemeClr>
                </a:solidFill>
                <a:cs typeface="+mn-ea"/>
                <a:sym typeface="+mn-lt"/>
              </a:rPr>
              <a:t>Michał Guz</a:t>
            </a:r>
          </a:p>
          <a:p>
            <a:pPr algn="dist">
              <a:lnSpc>
                <a:spcPct val="300000"/>
              </a:lnSpc>
            </a:pPr>
            <a:r>
              <a:rPr lang="pl-PL" altLang="en-US" sz="900" dirty="0">
                <a:solidFill>
                  <a:schemeClr val="bg1">
                    <a:alpha val="70000"/>
                  </a:schemeClr>
                </a:solidFill>
                <a:cs typeface="+mn-ea"/>
                <a:sym typeface="+mn-lt"/>
              </a:rPr>
              <a:t>Jakub Siarkiewicz</a:t>
            </a:r>
          </a:p>
          <a:p>
            <a:pPr algn="dist">
              <a:lnSpc>
                <a:spcPct val="300000"/>
              </a:lnSpc>
            </a:pPr>
            <a:r>
              <a:rPr lang="pl-PL" altLang="en-US" sz="900" dirty="0">
                <a:solidFill>
                  <a:schemeClr val="bg1">
                    <a:alpha val="70000"/>
                  </a:schemeClr>
                </a:solidFill>
                <a:cs typeface="+mn-ea"/>
                <a:sym typeface="+mn-lt"/>
              </a:rPr>
              <a:t>Marcel Paturej</a:t>
            </a:r>
          </a:p>
          <a:p>
            <a:pPr algn="dist">
              <a:lnSpc>
                <a:spcPct val="300000"/>
              </a:lnSpc>
            </a:pPr>
            <a:r>
              <a:rPr lang="pl-PL" altLang="en-US" sz="900" dirty="0">
                <a:solidFill>
                  <a:schemeClr val="bg1">
                    <a:alpha val="70000"/>
                  </a:schemeClr>
                </a:solidFill>
                <a:cs typeface="+mn-ea"/>
                <a:sym typeface="+mn-lt"/>
              </a:rPr>
              <a:t>Nikodem Decewicz</a:t>
            </a:r>
          </a:p>
          <a:p>
            <a:pPr algn="dist">
              <a:lnSpc>
                <a:spcPct val="300000"/>
              </a:lnSpc>
            </a:pPr>
            <a:r>
              <a:rPr lang="pl-PL" altLang="en-US" sz="900" dirty="0">
                <a:solidFill>
                  <a:schemeClr val="bg1">
                    <a:alpha val="70000"/>
                  </a:schemeClr>
                </a:solidFill>
                <a:cs typeface="+mn-ea"/>
                <a:sym typeface="+mn-lt"/>
              </a:rPr>
              <a:t>Oskat Matkowski</a:t>
            </a:r>
            <a:endParaRPr lang="pl-PL" altLang="en-US" sz="9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14" grpId="1"/>
      <p:bldP spid="19" grpId="1"/>
      <p:bldP spid="19" grpId="2"/>
      <p:bldP spid="2" grpId="1"/>
      <p:bldP spid="6" grpId="1"/>
      <p:bldP spid="6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661169" y="2602727"/>
            <a:ext cx="1587487" cy="158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63088" y="2593221"/>
            <a:ext cx="256807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Schkeuditz</a:t>
            </a:r>
          </a:p>
          <a:p>
            <a:pPr algn="ctr"/>
            <a:endParaRPr lang="en-US" altLang="zh-CN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61169" y="2673195"/>
            <a:ext cx="15874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cs typeface="+mn-ea"/>
                <a:sym typeface="+mn-lt"/>
              </a:rPr>
              <a:t>02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763423" y="3092600"/>
            <a:ext cx="276740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miasto, w którym odbywają się praktyki</a:t>
            </a:r>
            <a:r>
              <a:rPr lang="pl-PL" altLang="en-US" sz="1200" dirty="0">
                <a:solidFill>
                  <a:schemeClr val="bg1"/>
                </a:solidFill>
                <a:cs typeface="+mn-ea"/>
                <a:sym typeface="+mn-lt"/>
              </a:rPr>
              <a:t> oraz znajduję się ośrodek Vitalis</a:t>
            </a:r>
          </a:p>
          <a:p>
            <a:pPr algn="ctr">
              <a:lnSpc>
                <a:spcPct val="150000"/>
              </a:lnSpc>
            </a:pPr>
            <a:endParaRPr lang="en-US" altLang="zh-CN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908877" y="3083502"/>
            <a:ext cx="24765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2682531" y="1517362"/>
            <a:ext cx="6826938" cy="3823276"/>
          </a:xfrm>
          <a:prstGeom prst="rect">
            <a:avLst/>
          </a:prstGeom>
          <a:noFill/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ymbol zastępczy obrazu 13" descr="sassa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>
            <a:fillRect/>
          </a:stretch>
        </p:blipFill>
        <p:spPr>
          <a:xfrm>
            <a:off x="7078345" y="341630"/>
            <a:ext cx="4031615" cy="302387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2" name="Symbol zastępczy obrazu 11" descr="image9103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tretch>
            <a:fillRect/>
          </a:stretch>
        </p:blipFill>
        <p:spPr>
          <a:xfrm>
            <a:off x="1911985" y="437515"/>
            <a:ext cx="4454525" cy="334137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3" name="Symbol zastępczy obrazu 12" descr="201666419_330458885151903_2564308060278344005_n"/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tretch>
            <a:fillRect/>
          </a:stretch>
        </p:blipFill>
        <p:spPr>
          <a:xfrm>
            <a:off x="543560" y="3462020"/>
            <a:ext cx="3799205" cy="2849245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5" name="Symbol zastępczy obrazu 14" descr="dadada"/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tretch>
            <a:fillRect/>
          </a:stretch>
        </p:blipFill>
        <p:spPr>
          <a:xfrm>
            <a:off x="8589010" y="2999105"/>
            <a:ext cx="2719070" cy="3625215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7" name="Obraz 16" descr="rrrrrrrrrrrrrrrrr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4155" y="2846705"/>
            <a:ext cx="2597785" cy="3464560"/>
          </a:xfrm>
          <a:prstGeom prst="rect">
            <a:avLst/>
          </a:prstGeom>
          <a:effectLst>
            <a:softEdge rad="1016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661169" y="2602727"/>
            <a:ext cx="1587487" cy="158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63088" y="2593221"/>
            <a:ext cx="256807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Berlin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661169" y="2673195"/>
            <a:ext cx="15874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cs typeface="+mn-ea"/>
                <a:sym typeface="+mn-lt"/>
              </a:rPr>
              <a:t>03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763423" y="3092600"/>
            <a:ext cx="276740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piękne miasto równości i wielu narodowości.</a:t>
            </a:r>
          </a:p>
          <a:p>
            <a:pPr algn="ctr">
              <a:lnSpc>
                <a:spcPct val="150000"/>
              </a:lnSpc>
            </a:pPr>
            <a:endParaRPr lang="en-US" altLang="zh-CN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908877" y="3083502"/>
            <a:ext cx="24765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2682531" y="1517362"/>
            <a:ext cx="6826938" cy="3823276"/>
          </a:xfrm>
          <a:prstGeom prst="rect">
            <a:avLst/>
          </a:prstGeom>
          <a:noFill/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ymbol zastępczy obrazu 22" descr="dworzec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702945" y="1510030"/>
            <a:ext cx="5118100" cy="383857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4" name="Symbol zastępczy obrazu 23" descr="brama"/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tretch>
            <a:fillRect/>
          </a:stretch>
        </p:blipFill>
        <p:spPr>
          <a:xfrm>
            <a:off x="6423025" y="1343025"/>
            <a:ext cx="5560695" cy="417068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26" name="矩形 3"/>
          <p:cNvSpPr/>
          <p:nvPr/>
        </p:nvSpPr>
        <p:spPr>
          <a:xfrm>
            <a:off x="6306820" y="1238885"/>
            <a:ext cx="5769610" cy="4365625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3" descr="adassssssssssssssssssssssssssssssssssssssssssssssssssssssss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387350" y="1492250"/>
            <a:ext cx="5762625" cy="4321175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5" name="Symbol zastępczy obrazu 4" descr="ssssssssssssssssssssssssssssssssssssssssssssssssssssssssssssssssssssss"/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tretch>
            <a:fillRect/>
          </a:stretch>
        </p:blipFill>
        <p:spPr>
          <a:xfrm>
            <a:off x="6530975" y="1840865"/>
            <a:ext cx="4832985" cy="362458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40" name="矩形 39"/>
          <p:cNvSpPr/>
          <p:nvPr/>
        </p:nvSpPr>
        <p:spPr>
          <a:xfrm>
            <a:off x="6438265" y="1774190"/>
            <a:ext cx="5018405" cy="3768725"/>
          </a:xfrm>
          <a:prstGeom prst="rect">
            <a:avLst/>
          </a:prstGeom>
          <a:noFill/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 descr="asdddddddddddddtggggggggggggggggggggggggggggggggggggggggg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6965315" y="3545840"/>
            <a:ext cx="4087495" cy="306578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9" name="Symbol zastępczy obrazu 8" descr="bdadasdasdasdasdadadasasdsdsdsdsdsdsdsdsdsdsdsdsdsdsdsdsdsd"/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tretch>
            <a:fillRect/>
          </a:stretch>
        </p:blipFill>
        <p:spPr>
          <a:xfrm>
            <a:off x="7147560" y="415925"/>
            <a:ext cx="3722370" cy="279146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0" name="Symbol zastępczy obrazu 9" descr="tttttttttttttttttttttttttttttttttttttttttt"/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tretch>
            <a:fillRect/>
          </a:stretch>
        </p:blipFill>
        <p:spPr>
          <a:xfrm>
            <a:off x="1693545" y="645160"/>
            <a:ext cx="4098290" cy="3074035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1" name="Pole tekstowe 10"/>
          <p:cNvSpPr txBox="1"/>
          <p:nvPr/>
        </p:nvSpPr>
        <p:spPr>
          <a:xfrm>
            <a:off x="1295400" y="4340225"/>
            <a:ext cx="489394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Wycieczka do Berlina odbyła się w sobotę, oprowadziała nas Pani przewodnik. Zobaczyliśmy wiele niesamowitych zabytków związanych z II wojną światową oraz dowiedzieliśmy się wielu ciekawostek.</a:t>
            </a:r>
          </a:p>
        </p:txBody>
      </p:sp>
      <p:sp>
        <p:nvSpPr>
          <p:cNvPr id="40" name="矩形 39"/>
          <p:cNvSpPr/>
          <p:nvPr/>
        </p:nvSpPr>
        <p:spPr>
          <a:xfrm>
            <a:off x="6851015" y="3402330"/>
            <a:ext cx="4399280" cy="3331845"/>
          </a:xfrm>
          <a:prstGeom prst="rect">
            <a:avLst/>
          </a:prstGeom>
          <a:noFill/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661169" y="2602727"/>
            <a:ext cx="1587487" cy="158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63088" y="2593221"/>
            <a:ext cx="256807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en-US" sz="2400" dirty="0">
                <a:solidFill>
                  <a:schemeClr val="bg1"/>
                </a:solidFill>
                <a:cs typeface="+mn-ea"/>
                <a:sym typeface="+mn-lt"/>
              </a:rPr>
              <a:t>Drezno</a:t>
            </a:r>
          </a:p>
          <a:p>
            <a:pPr algn="ctr"/>
            <a:endParaRPr lang="en-US" altLang="zh-CN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61169" y="2673195"/>
            <a:ext cx="1587487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cs typeface="+mn-ea"/>
                <a:sym typeface="+mn-lt"/>
              </a:rPr>
              <a:t>0</a:t>
            </a:r>
            <a:r>
              <a:rPr lang="pl-PL" altLang="en-US" sz="8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cs typeface="+mn-ea"/>
                <a:sym typeface="+mn-lt"/>
              </a:rPr>
              <a:t>4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763423" y="3092600"/>
            <a:ext cx="276740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miasto zabytków</a:t>
            </a:r>
            <a:r>
              <a:rPr lang="pl-PL" altLang="en-US" sz="1200" dirty="0">
                <a:solidFill>
                  <a:schemeClr val="bg1"/>
                </a:solidFill>
                <a:cs typeface="+mn-ea"/>
                <a:sym typeface="+mn-lt"/>
              </a:rPr>
              <a:t>, miejsce pobytu za życia króla Polski oraz Saksoni Augusta II Mocnego</a:t>
            </a:r>
          </a:p>
          <a:p>
            <a:pPr algn="ctr">
              <a:lnSpc>
                <a:spcPct val="150000"/>
              </a:lnSpc>
            </a:pPr>
            <a:endParaRPr lang="en-US" altLang="zh-CN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908877" y="3083502"/>
            <a:ext cx="24765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2682531" y="1517362"/>
            <a:ext cx="6826938" cy="3823276"/>
          </a:xfrm>
          <a:prstGeom prst="rect">
            <a:avLst/>
          </a:prstGeom>
          <a:noFill/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6" descr="drezno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1067435" y="535305"/>
            <a:ext cx="4616450" cy="346202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8" name="Symbol zastępczy obrazu 7" descr="kkk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>
            <a:fillRect/>
          </a:stretch>
        </p:blipFill>
        <p:spPr>
          <a:xfrm>
            <a:off x="4712335" y="3648075"/>
            <a:ext cx="3721735" cy="2790825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9" name="Symbol zastępczy obrazu 8" descr="ooo"/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tretch>
            <a:fillRect/>
          </a:stretch>
        </p:blipFill>
        <p:spPr>
          <a:xfrm>
            <a:off x="7193280" y="836295"/>
            <a:ext cx="4214495" cy="3161030"/>
          </a:xfrm>
          <a:prstGeom prst="rect">
            <a:avLst/>
          </a:prstGeom>
          <a:effectLst>
            <a:softEdge rad="381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obrazu 4" descr="lllllllllllllllllllllllllllllllllllllllllllllll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1286510" y="3571875"/>
            <a:ext cx="3601720" cy="270129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0" name="Symbol zastępczy obrazu 9" descr="zzzzzzzzzzzzzzzzzzzzzzzzzzzzzzzzzzzz"/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tretch>
            <a:fillRect/>
          </a:stretch>
        </p:blipFill>
        <p:spPr>
          <a:xfrm>
            <a:off x="2232660" y="327660"/>
            <a:ext cx="3724275" cy="2793365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" name="Symbol zastępczy obrazu 5" descr="nnnnnnnnnnnnnnnnnnnnnnnnnnnnnnnnnn"/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tretch>
            <a:fillRect/>
          </a:stretch>
        </p:blipFill>
        <p:spPr>
          <a:xfrm>
            <a:off x="7192645" y="748030"/>
            <a:ext cx="4004945" cy="5340350"/>
          </a:xfrm>
          <a:prstGeom prst="rect">
            <a:avLst/>
          </a:prstGeom>
          <a:effectLst>
            <a:softEdge rad="381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661169" y="2602727"/>
            <a:ext cx="1587487" cy="158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63088" y="2593221"/>
            <a:ext cx="256807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en-US" sz="2400" dirty="0">
                <a:solidFill>
                  <a:schemeClr val="bg1"/>
                </a:solidFill>
                <a:cs typeface="+mn-ea"/>
                <a:sym typeface="+mn-lt"/>
              </a:rPr>
              <a:t>Lipsk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661169" y="2673195"/>
            <a:ext cx="1587487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cs typeface="+mn-ea"/>
                <a:sym typeface="+mn-lt"/>
              </a:rPr>
              <a:t>0</a:t>
            </a:r>
            <a:r>
              <a:rPr lang="pl-PL" altLang="en-US" sz="8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cs typeface="+mn-ea"/>
                <a:sym typeface="+mn-lt"/>
              </a:rPr>
              <a:t>5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763423" y="3092600"/>
            <a:ext cx="276740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miasto młodych, oaza lewicowców i dawne</a:t>
            </a:r>
            <a:r>
              <a:rPr lang="pl-PL" altLang="en-US" sz="1200" dirty="0">
                <a:solidFill>
                  <a:schemeClr val="bg1"/>
                </a:solidFill>
                <a:cs typeface="+mn-ea"/>
                <a:sym typeface="+mn-lt"/>
              </a:rPr>
              <a:t> miejsce</a:t>
            </a: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 najsłynniejsz</a:t>
            </a:r>
            <a:r>
              <a:rPr lang="pl-PL" altLang="en-US" sz="1200" dirty="0">
                <a:solidFill>
                  <a:schemeClr val="bg1"/>
                </a:solidFill>
                <a:cs typeface="+mn-ea"/>
                <a:sym typeface="+mn-lt"/>
              </a:rPr>
              <a:t>ych</a:t>
            </a: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 jarmar</a:t>
            </a:r>
            <a:r>
              <a:rPr lang="pl-PL" altLang="en-US" sz="1200" dirty="0">
                <a:solidFill>
                  <a:schemeClr val="bg1"/>
                </a:solidFill>
                <a:cs typeface="+mn-ea"/>
                <a:sym typeface="+mn-lt"/>
              </a:rPr>
              <a:t>ków</a:t>
            </a: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altLang="zh-CN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908877" y="3083502"/>
            <a:ext cx="24765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2682531" y="1517362"/>
            <a:ext cx="6826938" cy="3823276"/>
          </a:xfrm>
          <a:prstGeom prst="rect">
            <a:avLst/>
          </a:prstGeom>
          <a:noFill/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923645" y="3586340"/>
            <a:ext cx="1983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en-US" sz="1600" dirty="0">
                <a:solidFill>
                  <a:schemeClr val="bg1"/>
                </a:solidFill>
                <a:cs typeface="+mn-ea"/>
                <a:sym typeface="+mn-lt"/>
              </a:rPr>
              <a:t>Ogólne odczucia oraz praktyki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1483000" y="4235245"/>
            <a:ext cx="883471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923645" y="2921696"/>
            <a:ext cx="1983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300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4000" b="1" spc="3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023565" y="3740010"/>
            <a:ext cx="1983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Schkeuditz</a:t>
            </a:r>
          </a:p>
          <a:p>
            <a:pPr algn="ctr"/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023565" y="3075366"/>
            <a:ext cx="1983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300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4000" b="1" spc="3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113960" y="3740010"/>
            <a:ext cx="19831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Berlin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113960" y="3075366"/>
            <a:ext cx="1983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300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sz="4000" b="1" spc="3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295410" y="3740010"/>
            <a:ext cx="19831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en-US" sz="1600" dirty="0">
                <a:solidFill>
                  <a:schemeClr val="bg1"/>
                </a:solidFill>
                <a:cs typeface="+mn-ea"/>
                <a:sym typeface="+mn-lt"/>
              </a:rPr>
              <a:t>Lipsk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7204355" y="3075366"/>
            <a:ext cx="1983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300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CN" altLang="en-US" sz="4000" b="1" spc="3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776170" y="1498744"/>
            <a:ext cx="4639661" cy="1083435"/>
            <a:chOff x="431799" y="2815797"/>
            <a:chExt cx="4639661" cy="1083435"/>
          </a:xfrm>
        </p:grpSpPr>
        <p:sp>
          <p:nvSpPr>
            <p:cNvPr id="21" name="文本框 20"/>
            <p:cNvSpPr txBox="1"/>
            <p:nvPr/>
          </p:nvSpPr>
          <p:spPr>
            <a:xfrm>
              <a:off x="431799" y="2815797"/>
              <a:ext cx="4639661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altLang="zh-CN" sz="5400" b="1" dirty="0">
                  <a:solidFill>
                    <a:schemeClr val="bg1"/>
                  </a:solidFill>
                  <a:cs typeface="+mn-ea"/>
                  <a:sym typeface="+mn-lt"/>
                </a:rPr>
                <a:t>Spis teści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96899" y="3669362"/>
              <a:ext cx="4309461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altLang="en-US" sz="900" spc="300" dirty="0">
                  <a:solidFill>
                    <a:schemeClr val="bg1"/>
                  </a:solidFill>
                  <a:cs typeface="+mn-ea"/>
                  <a:sym typeface="+mn-lt"/>
                </a:rPr>
                <a:t>z naszego pobytu na praktykach zagranicznych </a:t>
              </a: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7204965" y="3709530"/>
            <a:ext cx="19831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en-US" sz="1600" dirty="0">
                <a:solidFill>
                  <a:schemeClr val="bg1"/>
                </a:solidFill>
                <a:cs typeface="+mn-ea"/>
                <a:sym typeface="+mn-lt"/>
              </a:rPr>
              <a:t>Drezno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9294750" y="3075366"/>
            <a:ext cx="1983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300" dirty="0">
                <a:solidFill>
                  <a:schemeClr val="bg1"/>
                </a:solidFill>
                <a:cs typeface="+mn-ea"/>
                <a:sym typeface="+mn-lt"/>
              </a:rPr>
              <a:t>05</a:t>
            </a:r>
            <a:endParaRPr lang="zh-CN" altLang="en-US" sz="4000" b="1" spc="3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573395" y="4235245"/>
            <a:ext cx="883471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5663790" y="4235245"/>
            <a:ext cx="883471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7754185" y="4235245"/>
            <a:ext cx="883471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9844580" y="4235245"/>
            <a:ext cx="883471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7204353" y="4315310"/>
            <a:ext cx="1983130" cy="34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chemeClr val="bg1"/>
                </a:solidFill>
                <a:cs typeface="+mn-ea"/>
                <a:sym typeface="+mn-lt"/>
              </a:rPr>
              <a:t>.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1235075" y="5385435"/>
            <a:ext cx="97218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en-US" sz="1400" dirty="0">
                <a:solidFill>
                  <a:schemeClr val="bg1"/>
                </a:solidFill>
              </a:rPr>
              <a:t>Strona internetowa wersja po angielsku : </a:t>
            </a:r>
            <a:r>
              <a:rPr lang="pl-PL" altLang="en-US" sz="1400" dirty="0">
                <a:solidFill>
                  <a:srgbClr val="FF0000"/>
                </a:solidFill>
                <a:hlinkClick r:id="rId3"/>
              </a:rPr>
              <a:t>http://erasmustibk.ma7.eu/About%20Erasmus.html</a:t>
            </a:r>
            <a:endParaRPr lang="pl-PL" altLang="en-US" sz="1400" dirty="0">
              <a:solidFill>
                <a:srgbClr val="FF0000"/>
              </a:solidFill>
              <a:hlinkClick r:id="rId3">
                <a:extLst>
                  <a:ext uri="{DAF060AB-1E55-43B9-8AAB-6FB025537F2F}">
                    <wpsdc:hlinkClr xmlns:wpsdc="http://www.wps.cn/officeDocument/2017/drawingmlCustomData" xmlns="" val="D3604F"/>
                    <wpsdc:folHlinkClr xmlns:wpsdc="http://www.wps.cn/officeDocument/2017/drawingmlCustomData" xmlns="" val="D3604F"/>
                    <wpsdc:hlinkUnderline xmlns:wpsdc="http://www.wps.cn/officeDocument/2017/drawingmlCustomData" xmlns="" val="1"/>
                  </a:ext>
                </a:extLst>
              </a:hlinkClick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000"/>
                            </p:stCondLst>
                            <p:childTnLst>
                              <p:par>
                                <p:cTn id="9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3" grpId="0"/>
      <p:bldP spid="24" grpId="0"/>
      <p:bldP spid="32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obrazu 4" descr="kosc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1066165" y="652780"/>
            <a:ext cx="4164330" cy="5552440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6" name="Symbol zastępczy obrazu 5" descr="sciana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>
            <a:fillRect/>
          </a:stretch>
        </p:blipFill>
        <p:spPr>
          <a:xfrm>
            <a:off x="6902450" y="565150"/>
            <a:ext cx="4330065" cy="324739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7" name="Symbol zastępczy obrazu 6" descr="panorama"/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tretch>
            <a:fillRect/>
          </a:stretch>
        </p:blipFill>
        <p:spPr>
          <a:xfrm>
            <a:off x="7357745" y="3952875"/>
            <a:ext cx="3420110" cy="2562225"/>
          </a:xfrm>
          <a:prstGeom prst="rect">
            <a:avLst/>
          </a:prstGeom>
          <a:effectLst>
            <a:softEdge rad="762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obrazu 4" descr="aaaaaaaaaaaaaaaaaaaaaaaaaaaaaaaaaaaa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362585" y="1379220"/>
            <a:ext cx="3585210" cy="478028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6" name="Symbol zastępczy obrazu 5" descr="'''''''''''''''''''''''''''''''''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>
            <a:fillRect/>
          </a:stretch>
        </p:blipFill>
        <p:spPr>
          <a:xfrm>
            <a:off x="4597400" y="1573530"/>
            <a:ext cx="3294380" cy="4392295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7" name="Symbol zastępczy obrazu 6" descr="sssssssssssssssssssssssssssssssssssssssss"/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tretch>
            <a:fillRect/>
          </a:stretch>
        </p:blipFill>
        <p:spPr>
          <a:xfrm>
            <a:off x="8531860" y="2344420"/>
            <a:ext cx="3401060" cy="2550795"/>
          </a:xfrm>
          <a:prstGeom prst="rect">
            <a:avLst/>
          </a:prstGeom>
          <a:effectLst>
            <a:softEdge rad="889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332485" y="2921169"/>
            <a:ext cx="3527031" cy="1014591"/>
            <a:chOff x="4332485" y="3075057"/>
            <a:chExt cx="3527031" cy="1014591"/>
          </a:xfrm>
        </p:grpSpPr>
        <p:sp>
          <p:nvSpPr>
            <p:cNvPr id="7" name="矩形 6"/>
            <p:cNvSpPr/>
            <p:nvPr/>
          </p:nvSpPr>
          <p:spPr>
            <a:xfrm>
              <a:off x="4332485" y="3075057"/>
              <a:ext cx="3527031" cy="7067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pl-PL" altLang="en-US" sz="4000" b="1" dirty="0">
                  <a:solidFill>
                    <a:schemeClr val="bg1"/>
                  </a:solidFill>
                  <a:cs typeface="+mn-ea"/>
                  <a:sym typeface="+mn-lt"/>
                </a:rPr>
                <a:t>Dziękujemy 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4879575" y="3782943"/>
              <a:ext cx="2432851" cy="3067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pl-PL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za uwagę</a:t>
              </a:r>
            </a:p>
          </p:txBody>
        </p:sp>
      </p:grpSp>
      <p:sp>
        <p:nvSpPr>
          <p:cNvPr id="13" name="矩形 12"/>
          <p:cNvSpPr/>
          <p:nvPr/>
        </p:nvSpPr>
        <p:spPr>
          <a:xfrm>
            <a:off x="2516294" y="1871980"/>
            <a:ext cx="7159413" cy="311404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 rot="16200000">
            <a:off x="8942629" y="4254944"/>
            <a:ext cx="944003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pl-PL" altLang="zh-CN" sz="1400" dirty="0">
                <a:solidFill>
                  <a:schemeClr val="bg1"/>
                </a:solidFill>
                <a:cs typeface="+mn-ea"/>
                <a:sym typeface="+mn-lt"/>
              </a:rPr>
              <a:t>2Ti</a:t>
            </a:r>
          </a:p>
        </p:txBody>
      </p:sp>
      <p:sp>
        <p:nvSpPr>
          <p:cNvPr id="2" name="矩形 14"/>
          <p:cNvSpPr/>
          <p:nvPr/>
        </p:nvSpPr>
        <p:spPr>
          <a:xfrm>
            <a:off x="2626284" y="1959419"/>
            <a:ext cx="944003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pl-PL" altLang="zh-CN" sz="1400" dirty="0">
                <a:solidFill>
                  <a:schemeClr val="bg1"/>
                </a:solidFill>
                <a:cs typeface="+mn-ea"/>
                <a:sym typeface="+mn-lt"/>
              </a:rPr>
              <a:t>2Ti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3661169" y="2602727"/>
            <a:ext cx="1587487" cy="158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863088" y="2192536"/>
            <a:ext cx="256807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en-US" sz="2400" dirty="0">
                <a:solidFill>
                  <a:schemeClr val="bg1"/>
                </a:solidFill>
                <a:cs typeface="+mn-ea"/>
                <a:sym typeface="+mn-lt"/>
              </a:rPr>
              <a:t>Ogólne odczucia oraz praktyki</a:t>
            </a:r>
          </a:p>
          <a:p>
            <a:pPr algn="ctr"/>
            <a:endParaRPr lang="en-US" altLang="zh-CN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661169" y="2673195"/>
            <a:ext cx="15874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cs typeface="+mn-ea"/>
                <a:sym typeface="+mn-lt"/>
              </a:rPr>
              <a:t>01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5763423" y="3092600"/>
            <a:ext cx="276740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altLang="zh-CN" sz="1200" dirty="0" smtClean="0">
                <a:solidFill>
                  <a:schemeClr val="bg1"/>
                </a:solidFill>
                <a:cs typeface="+mn-ea"/>
                <a:sym typeface="+mn-lt"/>
              </a:rPr>
              <a:t>POWER i </a:t>
            </a:r>
            <a:r>
              <a:rPr lang="en-US" altLang="zh-CN" sz="1200" dirty="0" smtClean="0">
                <a:solidFill>
                  <a:schemeClr val="bg1"/>
                </a:solidFill>
                <a:cs typeface="+mn-ea"/>
                <a:sym typeface="+mn-lt"/>
              </a:rPr>
              <a:t>Erasmus </a:t>
            </a: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to świetna okazja do poznania innych krajów,  kultury i p</a:t>
            </a:r>
            <a:r>
              <a:rPr lang="pl-PL" altLang="en-US" sz="1200" dirty="0">
                <a:solidFill>
                  <a:schemeClr val="bg1"/>
                </a:solidFill>
                <a:cs typeface="+mn-ea"/>
                <a:sym typeface="+mn-lt"/>
              </a:rPr>
              <a:t>rzełamania</a:t>
            </a: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 bariery językowej.</a:t>
            </a:r>
          </a:p>
          <a:p>
            <a:pPr algn="ctr">
              <a:lnSpc>
                <a:spcPct val="150000"/>
              </a:lnSpc>
            </a:pPr>
            <a:endParaRPr lang="en-US" altLang="zh-CN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5908877" y="3083502"/>
            <a:ext cx="24765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/>
          <p:cNvSpPr/>
          <p:nvPr/>
        </p:nvSpPr>
        <p:spPr>
          <a:xfrm>
            <a:off x="2682531" y="1517362"/>
            <a:ext cx="6826938" cy="3823276"/>
          </a:xfrm>
          <a:prstGeom prst="rect">
            <a:avLst/>
          </a:prstGeom>
          <a:noFill/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/>
      <p:bldP spid="38" grpId="0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"/>
          <p:cNvSpPr txBox="1"/>
          <p:nvPr/>
        </p:nvSpPr>
        <p:spPr>
          <a:xfrm>
            <a:off x="812713" y="2303117"/>
            <a:ext cx="3023038" cy="553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altLang="en-US" sz="3600" dirty="0">
                <a:solidFill>
                  <a:schemeClr val="bg1"/>
                </a:solidFill>
                <a:cs typeface="+mn-ea"/>
                <a:sym typeface="+mn-lt"/>
              </a:rPr>
              <a:t>Przyjazd</a:t>
            </a:r>
          </a:p>
        </p:txBody>
      </p:sp>
      <p:sp>
        <p:nvSpPr>
          <p:cNvPr id="11" name="TextBox 3"/>
          <p:cNvSpPr txBox="1"/>
          <p:nvPr/>
        </p:nvSpPr>
        <p:spPr>
          <a:xfrm>
            <a:off x="812800" y="3326130"/>
            <a:ext cx="4574540" cy="221551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200000"/>
              </a:lnSpc>
              <a:spcAft>
                <a:spcPts val="1200"/>
              </a:spcAft>
            </a:pPr>
            <a:r>
              <a:rPr lang="pl-PL" altLang="en-US" sz="1200" dirty="0">
                <a:solidFill>
                  <a:schemeClr val="bg1"/>
                </a:solidFill>
                <a:cs typeface="+mn-ea"/>
                <a:sym typeface="+mn-lt"/>
              </a:rPr>
              <a:t>Z barlinak wyjechaliśmy w niedzielę 06.06 około godziny 15, już o 19.30 przybyliśmy do ośrodku Vitalis i zostały nam przydzielone pokoje: 303, 307, 306 oraz 305. Do końca tego dnia mieliśmy czas na rozpakowanie się, zjedzienie kolacji i spotkanie organizacyjne z opiekunami na stołówce. Na owym spotkaniu zostały nam rozdane potrzebne rzeczy oraz dokumenty.</a:t>
            </a:r>
          </a:p>
        </p:txBody>
      </p:sp>
      <p:cxnSp>
        <p:nvCxnSpPr>
          <p:cNvPr id="12" name="Straight Connector 4"/>
          <p:cNvCxnSpPr/>
          <p:nvPr/>
        </p:nvCxnSpPr>
        <p:spPr>
          <a:xfrm>
            <a:off x="747395" y="3040380"/>
            <a:ext cx="1878330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Symbol zastępczy obrazu 12" descr="wyjazd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6281420" y="681355"/>
            <a:ext cx="5044440" cy="2455545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5" name="Symbol zastępczy obrazu 14" descr="stol"/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tretch>
            <a:fillRect/>
          </a:stretch>
        </p:blipFill>
        <p:spPr>
          <a:xfrm>
            <a:off x="5683885" y="3756660"/>
            <a:ext cx="2901315" cy="203327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7" name="Symbol zastępczy obrazu 16"/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tretch>
            <a:fillRect/>
          </a:stretch>
        </p:blipFill>
        <p:spPr>
          <a:xfrm>
            <a:off x="8690610" y="3497580"/>
            <a:ext cx="3402330" cy="255143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1016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/>
          <p:cNvSpPr txBox="1"/>
          <p:nvPr/>
        </p:nvSpPr>
        <p:spPr>
          <a:xfrm>
            <a:off x="747430" y="2620323"/>
            <a:ext cx="3852163" cy="276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altLang="en-US" b="1" dirty="0">
                <a:solidFill>
                  <a:schemeClr val="bg1"/>
                </a:solidFill>
                <a:cs typeface="+mn-ea"/>
                <a:sym typeface="+mn-lt"/>
              </a:rPr>
              <a:t>08.06 Poniedziałek</a:t>
            </a:r>
          </a:p>
        </p:txBody>
      </p:sp>
      <p:sp>
        <p:nvSpPr>
          <p:cNvPr id="10" name="TextBox 3"/>
          <p:cNvSpPr txBox="1"/>
          <p:nvPr/>
        </p:nvSpPr>
        <p:spPr>
          <a:xfrm>
            <a:off x="655991" y="3165292"/>
            <a:ext cx="4880864" cy="1477328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200000"/>
              </a:lnSpc>
              <a:spcAft>
                <a:spcPts val="1200"/>
              </a:spcAft>
            </a:pPr>
            <a:r>
              <a:rPr lang="pl-PL" altLang="en-US" sz="1200" dirty="0">
                <a:solidFill>
                  <a:schemeClr val="bg1"/>
                </a:solidFill>
                <a:cs typeface="+mn-ea"/>
                <a:sym typeface="+mn-lt"/>
              </a:rPr>
              <a:t>Tego dnia </a:t>
            </a:r>
            <a:r>
              <a:rPr lang="pl-PL" altLang="en-US" sz="1200" dirty="0" smtClean="0">
                <a:solidFill>
                  <a:schemeClr val="bg1"/>
                </a:solidFill>
                <a:cs typeface="+mn-ea"/>
                <a:sym typeface="+mn-lt"/>
              </a:rPr>
              <a:t>mieliśmy pierwszy dzień </a:t>
            </a:r>
            <a:r>
              <a:rPr lang="pl-PL" altLang="en-US" sz="1200" dirty="0">
                <a:solidFill>
                  <a:schemeClr val="bg1"/>
                </a:solidFill>
                <a:cs typeface="+mn-ea"/>
                <a:sym typeface="+mn-lt"/>
              </a:rPr>
              <a:t>praktyk</a:t>
            </a: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.</a:t>
            </a:r>
            <a:r>
              <a:rPr lang="pl-PL" altLang="en-US" sz="12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pl-PL" altLang="en-US" sz="1200" dirty="0" smtClean="0">
                <a:solidFill>
                  <a:schemeClr val="bg1"/>
                </a:solidFill>
                <a:cs typeface="+mn-ea"/>
                <a:sym typeface="+mn-lt"/>
              </a:rPr>
              <a:t>Zostaliśmy zapoznani z zasadami BHP i </a:t>
            </a:r>
            <a:r>
              <a:rPr lang="pl-PL" altLang="en-US" sz="1200" dirty="0" err="1" smtClean="0">
                <a:solidFill>
                  <a:schemeClr val="bg1"/>
                </a:solidFill>
                <a:cs typeface="+mn-ea"/>
                <a:sym typeface="+mn-lt"/>
              </a:rPr>
              <a:t>P.Poż</a:t>
            </a:r>
            <a:r>
              <a:rPr lang="pl-PL" altLang="en-US" sz="1200" dirty="0" smtClean="0">
                <a:solidFill>
                  <a:schemeClr val="bg1"/>
                </a:solidFill>
                <a:cs typeface="+mn-ea"/>
                <a:sym typeface="+mn-lt"/>
              </a:rPr>
              <a:t>., </a:t>
            </a:r>
            <a:r>
              <a:rPr lang="pl-PL" altLang="en-US" sz="1200" dirty="0">
                <a:solidFill>
                  <a:schemeClr val="bg1"/>
                </a:solidFill>
                <a:cs typeface="+mn-ea"/>
                <a:sym typeface="+mn-lt"/>
              </a:rPr>
              <a:t>oprowadzeni po ośrodku, poznaliśmy gdzie co się znajduje oraz zapoznaliśmy się z regulaminem, zasadami, opiekunami, kierownikami oraz personelem. </a:t>
            </a:r>
          </a:p>
        </p:txBody>
      </p:sp>
      <p:cxnSp>
        <p:nvCxnSpPr>
          <p:cNvPr id="3" name="Straight Connector 4"/>
          <p:cNvCxnSpPr/>
          <p:nvPr/>
        </p:nvCxnSpPr>
        <p:spPr>
          <a:xfrm>
            <a:off x="747395" y="3040380"/>
            <a:ext cx="2040890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ymbol zastępczy obrazu 4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8863965" y="2070735"/>
            <a:ext cx="3187700" cy="239141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6" name="Symbol zastępczy obrazu 5" descr="fota"/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tretch>
            <a:fillRect/>
          </a:stretch>
        </p:blipFill>
        <p:spPr>
          <a:xfrm>
            <a:off x="5865495" y="1351915"/>
            <a:ext cx="2931160" cy="4154170"/>
          </a:xfrm>
          <a:prstGeom prst="rect">
            <a:avLst/>
          </a:prstGeom>
          <a:effectLst>
            <a:softEdge rad="889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/>
          <p:cNvSpPr txBox="1"/>
          <p:nvPr/>
        </p:nvSpPr>
        <p:spPr>
          <a:xfrm>
            <a:off x="680755" y="2055173"/>
            <a:ext cx="3852163" cy="276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altLang="en-US" b="1" dirty="0">
                <a:solidFill>
                  <a:schemeClr val="bg1"/>
                </a:solidFill>
                <a:cs typeface="+mn-ea"/>
                <a:sym typeface="+mn-lt"/>
              </a:rPr>
              <a:t>Praktyki</a:t>
            </a:r>
          </a:p>
        </p:txBody>
      </p:sp>
      <p:sp>
        <p:nvSpPr>
          <p:cNvPr id="10" name="TextBox 3"/>
          <p:cNvSpPr txBox="1"/>
          <p:nvPr/>
        </p:nvSpPr>
        <p:spPr>
          <a:xfrm>
            <a:off x="589316" y="2600142"/>
            <a:ext cx="4880864" cy="258508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200000"/>
              </a:lnSpc>
              <a:spcAft>
                <a:spcPts val="1200"/>
              </a:spcAft>
            </a:pPr>
            <a:r>
              <a:rPr lang="pl-PL" altLang="en-US" sz="1200" dirty="0">
                <a:solidFill>
                  <a:schemeClr val="bg1"/>
                </a:solidFill>
                <a:cs typeface="+mn-ea"/>
                <a:sym typeface="+mn-lt"/>
              </a:rPr>
              <a:t>Każda grupa ( informatycy, mechanicy, ekonomiści ) mieli praktyki w osobnych pomieszczeniach na dwóch zmianach . Przez pierwszy tydzień mieliśmy codziennie testy na korona virusa, przez drugi dwa razy w tygodniu. Owe testy wykonywał nam Matthew . Na praktykach ekonimicznych i informatnych naszymi kierownikami byli Aran oraz Martin. Wykonywaliśmy przeróżne zadania oraz ćwiczenia od programowania strony po tworzenie monitoringu. </a:t>
            </a:r>
          </a:p>
        </p:txBody>
      </p:sp>
      <p:cxnSp>
        <p:nvCxnSpPr>
          <p:cNvPr id="3" name="Straight Connector 4"/>
          <p:cNvCxnSpPr/>
          <p:nvPr/>
        </p:nvCxnSpPr>
        <p:spPr>
          <a:xfrm>
            <a:off x="680720" y="2475230"/>
            <a:ext cx="2040890" cy="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ymbol zastępczy obrazu 6" descr="kable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6146800" y="1769745"/>
            <a:ext cx="2803525" cy="373761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8" name="Symbol zastępczy obrazu 7" descr="brawo"/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tretch>
            <a:fillRect/>
          </a:stretch>
        </p:blipFill>
        <p:spPr>
          <a:xfrm>
            <a:off x="9674860" y="1704975"/>
            <a:ext cx="2294255" cy="3867150"/>
          </a:xfrm>
          <a:prstGeom prst="rect">
            <a:avLst/>
          </a:prstGeom>
          <a:effectLst>
            <a:softEdge rad="889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obrazu 4" descr="ekipa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615950" y="1845945"/>
            <a:ext cx="4528820" cy="3396615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6" name="Symbol zastępczy obrazu 5" descr="uuu"/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tretch>
            <a:fillRect/>
          </a:stretch>
        </p:blipFill>
        <p:spPr>
          <a:xfrm>
            <a:off x="6630670" y="1874520"/>
            <a:ext cx="4441825" cy="3339465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40" name="矩形 39"/>
          <p:cNvSpPr/>
          <p:nvPr/>
        </p:nvSpPr>
        <p:spPr>
          <a:xfrm>
            <a:off x="243205" y="1666875"/>
            <a:ext cx="5274945" cy="3754120"/>
          </a:xfrm>
          <a:prstGeom prst="rect">
            <a:avLst/>
          </a:prstGeom>
          <a:noFill/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3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1468755" y="1770380"/>
            <a:ext cx="4911725" cy="3683635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7" name="Symbol zastępczy obrazu 6"/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tretch>
            <a:fillRect/>
          </a:stretch>
        </p:blipFill>
        <p:spPr>
          <a:xfrm>
            <a:off x="7236460" y="2041525"/>
            <a:ext cx="3905885" cy="2929255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9" name="矩形 3"/>
          <p:cNvSpPr/>
          <p:nvPr/>
        </p:nvSpPr>
        <p:spPr>
          <a:xfrm>
            <a:off x="7107555" y="1869440"/>
            <a:ext cx="4264025" cy="336169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obrazu 4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1525905" y="1820545"/>
            <a:ext cx="4289425" cy="3216910"/>
          </a:xfrm>
          <a:prstGeom prst="rect">
            <a:avLst/>
          </a:prstGeom>
          <a:effectLst>
            <a:outerShdw blurRad="50800" dist="50800" algn="ctr" rotWithShape="0">
              <a:srgbClr val="000000">
                <a:alpha val="43000"/>
              </a:srgbClr>
            </a:outerShdw>
            <a:softEdge rad="63500"/>
          </a:effectLst>
        </p:spPr>
      </p:pic>
      <p:pic>
        <p:nvPicPr>
          <p:cNvPr id="6" name="Symbol zastępczy obrazu 5" descr="praktyka2"/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tretch>
            <a:fillRect/>
          </a:stretch>
        </p:blipFill>
        <p:spPr>
          <a:xfrm>
            <a:off x="6430645" y="1810385"/>
            <a:ext cx="4564380" cy="3423285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40" name="矩形 39"/>
          <p:cNvSpPr/>
          <p:nvPr/>
        </p:nvSpPr>
        <p:spPr>
          <a:xfrm>
            <a:off x="1161415" y="1635125"/>
            <a:ext cx="5018405" cy="3587750"/>
          </a:xfrm>
          <a:prstGeom prst="rect">
            <a:avLst/>
          </a:prstGeom>
          <a:noFill/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2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D3604F"/>
      </a:accent1>
      <a:accent2>
        <a:srgbClr val="1689A0"/>
      </a:accent2>
      <a:accent3>
        <a:srgbClr val="3FA692"/>
      </a:accent3>
      <a:accent4>
        <a:srgbClr val="5167A4"/>
      </a:accent4>
      <a:accent5>
        <a:srgbClr val="5E5CA2"/>
      </a:accent5>
      <a:accent6>
        <a:srgbClr val="768395"/>
      </a:accent6>
      <a:hlink>
        <a:srgbClr val="4276AA"/>
      </a:hlink>
      <a:folHlink>
        <a:srgbClr val="BFBFBF"/>
      </a:folHlink>
    </a:clrScheme>
    <a:fontScheme name="dd5r1iel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366</Words>
  <Application>Microsoft Office PowerPoint</Application>
  <PresentationFormat>Niestandardowy</PresentationFormat>
  <Paragraphs>74</Paragraphs>
  <Slides>22</Slides>
  <Notes>18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3" baseType="lpstr">
      <vt:lpstr>Office 主题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Kazimierz</cp:lastModifiedBy>
  <cp:revision>89</cp:revision>
  <dcterms:created xsi:type="dcterms:W3CDTF">2018-10-16T08:10:00Z</dcterms:created>
  <dcterms:modified xsi:type="dcterms:W3CDTF">2021-12-29T12:06:29Z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1045-11.2.0.10200</vt:lpwstr>
  </property>
</Properties>
</file>