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7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7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0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6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4F4D2F5-8776-40BA-A633-27616A53EEE0}" type="datetimeFigureOut">
              <a:rPr lang="sk-SK" smtClean="0"/>
              <a:pPr/>
              <a:t>28. 2. 2022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6AF341-C942-4990-ABFD-AEB06A50120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highlight>
                  <a:srgbClr val="FF0000"/>
                </a:highlight>
              </a:rPr>
              <a:t>Mračná nad Československom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Vypracoval: Branislav </a:t>
            </a:r>
            <a:r>
              <a:rPr lang="sk-SK" dirty="0" err="1"/>
              <a:t>Benčič</a:t>
            </a:r>
            <a:endParaRPr lang="sk-SK" dirty="0"/>
          </a:p>
          <a:p>
            <a:r>
              <a:rPr lang="sk-SK" dirty="0"/>
              <a:t>Tematický okruh: </a:t>
            </a:r>
            <a:r>
              <a:rPr lang="sk-SK" i="1" dirty="0"/>
              <a:t>„Medzivojnová Európa“</a:t>
            </a:r>
          </a:p>
        </p:txBody>
      </p:sp>
      <p:pic>
        <p:nvPicPr>
          <p:cNvPr id="4" name="Obrázok 3" descr="csr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0"/>
            <a:ext cx="2071670" cy="1500174"/>
          </a:xfrm>
          <a:prstGeom prst="rect">
            <a:avLst/>
          </a:prstGeom>
        </p:spPr>
      </p:pic>
      <p:pic>
        <p:nvPicPr>
          <p:cNvPr id="5" name="Obrázok 4" descr="znak cs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5500" cy="1152525"/>
          </a:xfrm>
          <a:prstGeom prst="rect">
            <a:avLst/>
          </a:prstGeom>
        </p:spPr>
      </p:pic>
      <p:pic>
        <p:nvPicPr>
          <p:cNvPr id="6" name="Obrázok 5" descr="britska zastav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29306"/>
            <a:ext cx="1500166" cy="928694"/>
          </a:xfrm>
          <a:prstGeom prst="rect">
            <a:avLst/>
          </a:prstGeom>
        </p:spPr>
      </p:pic>
      <p:pic>
        <p:nvPicPr>
          <p:cNvPr id="7" name="Obrázok 6" descr="francuzska zastava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84" y="5838825"/>
            <a:ext cx="1643074" cy="1019175"/>
          </a:xfrm>
          <a:prstGeom prst="rect">
            <a:avLst/>
          </a:prstGeom>
        </p:spPr>
      </p:pic>
      <p:pic>
        <p:nvPicPr>
          <p:cNvPr id="8" name="Obrázok 7" descr="nacisticka vlajka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5857892"/>
            <a:ext cx="1714512" cy="1000108"/>
          </a:xfrm>
          <a:prstGeom prst="rect">
            <a:avLst/>
          </a:prstGeom>
        </p:spPr>
      </p:pic>
      <p:pic>
        <p:nvPicPr>
          <p:cNvPr id="9" name="Obrázok 8" descr="talianska vlajka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6644" y="5929330"/>
            <a:ext cx="1857356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/>
              <a:t>Požiadavky Nemecka </a:t>
            </a:r>
            <a:r>
              <a:rPr lang="sk-SK" dirty="0"/>
              <a:t>mala vyriešiť </a:t>
            </a:r>
            <a:r>
              <a:rPr lang="sk-SK" b="1" dirty="0">
                <a:highlight>
                  <a:srgbClr val="00FF00"/>
                </a:highlight>
              </a:rPr>
              <a:t>konferencia v Mníchove</a:t>
            </a:r>
            <a:r>
              <a:rPr lang="sk-SK" dirty="0"/>
              <a:t>, ktorá sa konala</a:t>
            </a:r>
            <a:r>
              <a:rPr lang="sk-SK" dirty="0">
                <a:highlight>
                  <a:srgbClr val="00FF00"/>
                </a:highlight>
              </a:rPr>
              <a:t> </a:t>
            </a:r>
            <a:r>
              <a:rPr lang="sk-SK" b="1" dirty="0">
                <a:highlight>
                  <a:srgbClr val="00FF00"/>
                </a:highlight>
              </a:rPr>
              <a:t>29. septembra 1938</a:t>
            </a:r>
            <a:r>
              <a:rPr lang="sk-SK" dirty="0"/>
              <a:t>, kde </a:t>
            </a:r>
            <a:r>
              <a:rPr lang="sk-SK" dirty="0">
                <a:highlight>
                  <a:srgbClr val="FFFF00"/>
                </a:highlight>
              </a:rPr>
              <a:t>sa stretli zástupcovia </a:t>
            </a:r>
            <a:r>
              <a:rPr lang="sk-SK" b="1" dirty="0">
                <a:highlight>
                  <a:srgbClr val="FFFF00"/>
                </a:highlight>
              </a:rPr>
              <a:t>Nemecka, Talianska, Veľkej Británie a Francúzska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/>
              <a:t>– Hitler, Mussolini, </a:t>
            </a:r>
            <a:r>
              <a:rPr lang="sk-SK" dirty="0" err="1"/>
              <a:t>Chamberlain</a:t>
            </a:r>
            <a:r>
              <a:rPr lang="sk-SK" dirty="0"/>
              <a:t> a </a:t>
            </a:r>
            <a:r>
              <a:rPr lang="sk-SK" dirty="0" err="1"/>
              <a:t>Daladier</a:t>
            </a:r>
            <a:r>
              <a:rPr lang="sk-SK" dirty="0"/>
              <a:t> ...</a:t>
            </a:r>
            <a:r>
              <a:rPr lang="sk-SK" dirty="0">
                <a:highlight>
                  <a:srgbClr val="FFFF00"/>
                </a:highlight>
              </a:rPr>
              <a:t>tu rozhodli </a:t>
            </a:r>
            <a:r>
              <a:rPr lang="sk-SK" b="1" dirty="0">
                <a:highlight>
                  <a:srgbClr val="FFFF00"/>
                </a:highlight>
              </a:rPr>
              <a:t>bez účasti Československa o jeho osude</a:t>
            </a:r>
            <a:r>
              <a:rPr lang="sk-SK" dirty="0"/>
              <a:t>...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highlight>
                  <a:srgbClr val="00FF00"/>
                </a:highlight>
              </a:rPr>
              <a:t>„O nás bez nás“</a:t>
            </a:r>
          </a:p>
        </p:txBody>
      </p:sp>
      <p:pic>
        <p:nvPicPr>
          <p:cNvPr id="6" name="Obrázok 5" descr="mnichov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81575"/>
            <a:ext cx="2438400" cy="1876425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2428860" y="6488668"/>
            <a:ext cx="615424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Sprava </a:t>
            </a:r>
            <a:r>
              <a:rPr lang="sk-SK" dirty="0" smtClean="0"/>
              <a:t>doľava</a:t>
            </a:r>
            <a:r>
              <a:rPr lang="sk-SK" dirty="0"/>
              <a:t>: Hitler, Mussolini, </a:t>
            </a:r>
            <a:r>
              <a:rPr lang="sk-SK" dirty="0" err="1"/>
              <a:t>Chamberlain</a:t>
            </a:r>
            <a:r>
              <a:rPr lang="sk-SK" dirty="0"/>
              <a:t> a </a:t>
            </a:r>
            <a:r>
              <a:rPr lang="sk-SK" dirty="0" err="1"/>
              <a:t>Daladier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4071934" y="4857760"/>
            <a:ext cx="4788490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„O nás bez nás“ sa rozhodlo, že ČSR odstúpi </a:t>
            </a:r>
          </a:p>
          <a:p>
            <a:pPr algn="ctr"/>
            <a:r>
              <a:rPr lang="sk-SK" dirty="0"/>
              <a:t>pohraničné oblasti Čiech a Moravy, ktoré</a:t>
            </a:r>
          </a:p>
          <a:p>
            <a:pPr algn="ctr"/>
            <a:r>
              <a:rPr lang="sk-SK" dirty="0"/>
              <a:t>boli osídlené etnickými Nemcami Nemecku</a:t>
            </a:r>
          </a:p>
        </p:txBody>
      </p:sp>
      <p:cxnSp>
        <p:nvCxnSpPr>
          <p:cNvPr id="10" name="Rovná spojovacia šípka 9"/>
          <p:cNvCxnSpPr/>
          <p:nvPr/>
        </p:nvCxnSpPr>
        <p:spPr>
          <a:xfrm rot="5400000">
            <a:off x="4536281" y="467916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ok 10" descr="britska zastav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90692" cy="738189"/>
          </a:xfrm>
          <a:prstGeom prst="rect">
            <a:avLst/>
          </a:prstGeom>
        </p:spPr>
      </p:pic>
      <p:pic>
        <p:nvPicPr>
          <p:cNvPr id="12" name="Obrázok 11" descr="francuzska zastava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1"/>
            <a:ext cx="1714480" cy="857231"/>
          </a:xfrm>
          <a:prstGeom prst="rect">
            <a:avLst/>
          </a:prstGeom>
        </p:spPr>
      </p:pic>
      <p:pic>
        <p:nvPicPr>
          <p:cNvPr id="13" name="Obrázok 12" descr="nacisticka vlajka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520" y="928670"/>
            <a:ext cx="1714480" cy="928694"/>
          </a:xfrm>
          <a:prstGeom prst="rect">
            <a:avLst/>
          </a:prstGeom>
        </p:spPr>
      </p:pic>
      <p:pic>
        <p:nvPicPr>
          <p:cNvPr id="14" name="Obrázok 13" descr="talianska vlajka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857232"/>
            <a:ext cx="1643042" cy="852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highlight>
                  <a:srgbClr val="FFFF00"/>
                </a:highlight>
              </a:rPr>
              <a:t>Československá vláda </a:t>
            </a:r>
            <a:r>
              <a:rPr lang="sk-SK" dirty="0">
                <a:highlight>
                  <a:srgbClr val="FFFF00"/>
                </a:highlight>
              </a:rPr>
              <a:t>sa „</a:t>
            </a:r>
            <a:r>
              <a:rPr lang="sk-SK" b="1" dirty="0">
                <a:highlight>
                  <a:srgbClr val="FFFF00"/>
                </a:highlight>
              </a:rPr>
              <a:t>mníchovskému diktátu</a:t>
            </a:r>
            <a:r>
              <a:rPr lang="sk-SK" dirty="0">
                <a:highlight>
                  <a:srgbClr val="FFFF00"/>
                </a:highlight>
              </a:rPr>
              <a:t>“ </a:t>
            </a:r>
            <a:r>
              <a:rPr lang="sk-SK" b="1" dirty="0">
                <a:highlight>
                  <a:srgbClr val="FFFF00"/>
                </a:highlight>
              </a:rPr>
              <a:t>podriadil</a:t>
            </a:r>
            <a:r>
              <a:rPr lang="sk-SK" dirty="0">
                <a:highlight>
                  <a:srgbClr val="FFFF00"/>
                </a:highlight>
              </a:rPr>
              <a:t>a</a:t>
            </a:r>
            <a:r>
              <a:rPr lang="sk-SK" dirty="0"/>
              <a:t> a vydala </a:t>
            </a:r>
            <a:r>
              <a:rPr lang="sk-SK" b="1" dirty="0"/>
              <a:t>pohraničné oblasti bez boja </a:t>
            </a:r>
            <a:r>
              <a:rPr lang="sk-SK" dirty="0">
                <a:sym typeface="Wingdings" pitchFamily="2" charset="2"/>
              </a:rPr>
              <a:t> </a:t>
            </a:r>
            <a:r>
              <a:rPr lang="sk-SK" b="1" dirty="0">
                <a:sym typeface="Wingdings" pitchFamily="2" charset="2"/>
              </a:rPr>
              <a:t>stratila tak</a:t>
            </a:r>
            <a:r>
              <a:rPr lang="sk-SK" dirty="0">
                <a:sym typeface="Wingdings" pitchFamily="2" charset="2"/>
              </a:rPr>
              <a:t> nielen </a:t>
            </a:r>
            <a:r>
              <a:rPr lang="sk-SK" b="1" dirty="0">
                <a:sym typeface="Wingdings" pitchFamily="2" charset="2"/>
              </a:rPr>
              <a:t>územia</a:t>
            </a:r>
            <a:r>
              <a:rPr lang="sk-SK" dirty="0">
                <a:sym typeface="Wingdings" pitchFamily="2" charset="2"/>
              </a:rPr>
              <a:t>, ale aj veľkú </a:t>
            </a:r>
            <a:r>
              <a:rPr lang="sk-SK" b="1" dirty="0">
                <a:sym typeface="Wingdings" pitchFamily="2" charset="2"/>
              </a:rPr>
              <a:t>časť výzbroje </a:t>
            </a:r>
            <a:r>
              <a:rPr lang="sk-SK" dirty="0">
                <a:sym typeface="Wingdings" pitchFamily="2" charset="2"/>
              </a:rPr>
              <a:t>a </a:t>
            </a:r>
            <a:r>
              <a:rPr lang="sk-SK" b="1" dirty="0">
                <a:sym typeface="Wingdings" pitchFamily="2" charset="2"/>
              </a:rPr>
              <a:t>pohraničné opevnenia</a:t>
            </a:r>
            <a:endParaRPr lang="sk-SK" b="1" dirty="0"/>
          </a:p>
        </p:txBody>
      </p:sp>
      <p:pic>
        <p:nvPicPr>
          <p:cNvPr id="4" name="Obrázok 3" descr="mnichov 1938 map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29132"/>
            <a:ext cx="4000496" cy="242886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000496" y="6488668"/>
            <a:ext cx="33489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/>
              <a:t>Takto vyzerala oklieštená ČSR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514133" y="4429132"/>
            <a:ext cx="4330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Správa o mníchovskom diktáte šokovala</a:t>
            </a:r>
          </a:p>
          <a:p>
            <a:pPr algn="ctr"/>
            <a:r>
              <a:rPr lang="sk-SK" dirty="0"/>
              <a:t>občanov ČSR...bola to </a:t>
            </a:r>
            <a:r>
              <a:rPr lang="sk-SK" dirty="0">
                <a:highlight>
                  <a:srgbClr val="00FF00"/>
                </a:highlight>
              </a:rPr>
              <a:t>otvorená zrada</a:t>
            </a:r>
          </a:p>
          <a:p>
            <a:pPr algn="ctr"/>
            <a:r>
              <a:rPr lang="sk-SK" dirty="0">
                <a:highlight>
                  <a:srgbClr val="00FF00"/>
                </a:highlight>
              </a:rPr>
              <a:t>západných spojencov</a:t>
            </a:r>
          </a:p>
        </p:txBody>
      </p:sp>
      <p:pic>
        <p:nvPicPr>
          <p:cNvPr id="7" name="Obrázok 6" descr="emil hach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00166" cy="1785926"/>
          </a:xfrm>
          <a:prstGeom prst="rect">
            <a:avLst/>
          </a:prstGeom>
        </p:spPr>
      </p:pic>
      <p:pic>
        <p:nvPicPr>
          <p:cNvPr id="8" name="Obrázok 7" descr="edvard ben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834" y="0"/>
            <a:ext cx="1500166" cy="1714488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1500166" y="0"/>
            <a:ext cx="138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Emil </a:t>
            </a:r>
            <a:r>
              <a:rPr lang="sk-SK" dirty="0" err="1"/>
              <a:t>Hácha</a:t>
            </a:r>
            <a:endParaRPr lang="sk-SK" dirty="0"/>
          </a:p>
          <a:p>
            <a:pPr algn="ctr"/>
            <a:r>
              <a:rPr lang="sk-SK" dirty="0"/>
              <a:t>prezident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072198" y="0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err="1"/>
              <a:t>Edvard</a:t>
            </a:r>
            <a:r>
              <a:rPr lang="sk-SK" dirty="0"/>
              <a:t> Beneš</a:t>
            </a:r>
          </a:p>
          <a:p>
            <a:pPr algn="ctr"/>
            <a:r>
              <a:rPr lang="sk-SK" dirty="0"/>
              <a:t>prezident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1500166" y="928670"/>
            <a:ext cx="301396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Prevzal prezidentské kreslo</a:t>
            </a:r>
          </a:p>
          <a:p>
            <a:pPr algn="ctr"/>
            <a:r>
              <a:rPr lang="sk-SK" dirty="0"/>
              <a:t>práve po E. Benešovi, </a:t>
            </a:r>
          </a:p>
          <a:p>
            <a:pPr algn="ctr"/>
            <a:r>
              <a:rPr lang="sk-SK" dirty="0"/>
              <a:t>ktorý abdikoval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>
                <a:highlight>
                  <a:srgbClr val="FFFF00"/>
                </a:highlight>
              </a:rPr>
              <a:t>V roku </a:t>
            </a:r>
            <a:r>
              <a:rPr lang="sk-SK" b="1" dirty="0">
                <a:highlight>
                  <a:srgbClr val="FFFF00"/>
                </a:highlight>
              </a:rPr>
              <a:t>1933</a:t>
            </a:r>
            <a:r>
              <a:rPr lang="sk-SK" dirty="0">
                <a:highlight>
                  <a:srgbClr val="FFFF00"/>
                </a:highlight>
              </a:rPr>
              <a:t> sa </a:t>
            </a:r>
            <a:r>
              <a:rPr lang="sk-SK" b="1" dirty="0">
                <a:highlight>
                  <a:srgbClr val="FFFF00"/>
                </a:highlight>
              </a:rPr>
              <a:t>v Nemecku </a:t>
            </a:r>
            <a:r>
              <a:rPr lang="sk-SK" dirty="0">
                <a:highlight>
                  <a:srgbClr val="FFFF00"/>
                </a:highlight>
              </a:rPr>
              <a:t>dostáva k moci </a:t>
            </a:r>
            <a:r>
              <a:rPr lang="sk-SK" b="1" dirty="0">
                <a:highlight>
                  <a:srgbClr val="FFFF00"/>
                </a:highlight>
              </a:rPr>
              <a:t>Nacistická strana </a:t>
            </a:r>
            <a:r>
              <a:rPr lang="sk-SK" dirty="0"/>
              <a:t>na čele </a:t>
            </a:r>
            <a:r>
              <a:rPr lang="sk-SK" b="1" dirty="0"/>
              <a:t>s Adolfom Hitlerom</a:t>
            </a:r>
            <a:r>
              <a:rPr lang="sk-SK" dirty="0"/>
              <a:t>...</a:t>
            </a:r>
            <a:r>
              <a:rPr lang="sk-SK" u="sng" dirty="0">
                <a:highlight>
                  <a:srgbClr val="FFFF00"/>
                </a:highlight>
              </a:rPr>
              <a:t>Nemecko</a:t>
            </a:r>
            <a:r>
              <a:rPr lang="sk-SK" dirty="0"/>
              <a:t> otvorene </a:t>
            </a:r>
            <a:r>
              <a:rPr lang="sk-SK" dirty="0">
                <a:highlight>
                  <a:srgbClr val="FFFF00"/>
                </a:highlight>
              </a:rPr>
              <a:t>vyjadrovalo</a:t>
            </a:r>
            <a:r>
              <a:rPr lang="sk-SK" dirty="0"/>
              <a:t> svoju </a:t>
            </a:r>
            <a:r>
              <a:rPr lang="sk-SK" b="1" dirty="0">
                <a:highlight>
                  <a:srgbClr val="FFFF00"/>
                </a:highlight>
              </a:rPr>
              <a:t>nespokojnosť</a:t>
            </a:r>
            <a:r>
              <a:rPr lang="sk-SK" dirty="0">
                <a:highlight>
                  <a:srgbClr val="FFFF00"/>
                </a:highlight>
              </a:rPr>
              <a:t> s povojnovým usporiadaním Európy </a:t>
            </a:r>
            <a:r>
              <a:rPr lang="sk-SK" dirty="0"/>
              <a:t>=&gt; </a:t>
            </a:r>
            <a:r>
              <a:rPr lang="sk-SK" dirty="0">
                <a:highlight>
                  <a:srgbClr val="FFFF00"/>
                </a:highlight>
              </a:rPr>
              <a:t>požadovalo </a:t>
            </a:r>
            <a:r>
              <a:rPr lang="sk-SK" b="1" dirty="0">
                <a:highlight>
                  <a:srgbClr val="FFFF00"/>
                </a:highlight>
              </a:rPr>
              <a:t>zjednotenie Nemcov </a:t>
            </a:r>
            <a:r>
              <a:rPr lang="sk-SK" dirty="0">
                <a:highlight>
                  <a:srgbClr val="FFFF00"/>
                </a:highlight>
              </a:rPr>
              <a:t>žijúcich v</a:t>
            </a:r>
            <a:r>
              <a:rPr lang="sk-SK" dirty="0"/>
              <a:t> </a:t>
            </a:r>
            <a:r>
              <a:rPr lang="sk-SK" b="1" dirty="0">
                <a:highlight>
                  <a:srgbClr val="FFFF00"/>
                </a:highlight>
              </a:rPr>
              <a:t>okolitých krajinách s Nemeckom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Hitler preberá </a:t>
            </a:r>
            <a:r>
              <a:rPr lang="sk-SK" dirty="0" smtClean="0"/>
              <a:t>moc</a:t>
            </a:r>
            <a:endParaRPr lang="sk-SK" dirty="0"/>
          </a:p>
        </p:txBody>
      </p:sp>
      <p:pic>
        <p:nvPicPr>
          <p:cNvPr id="4" name="Obrázok 3" descr="nacisticka vlajk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0"/>
            <a:ext cx="1331640" cy="852259"/>
          </a:xfrm>
          <a:prstGeom prst="rect">
            <a:avLst/>
          </a:prstGeom>
        </p:spPr>
      </p:pic>
      <p:pic>
        <p:nvPicPr>
          <p:cNvPr id="5" name="Obrázok 4" descr="hitl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0636"/>
            <a:ext cx="1928794" cy="1857364"/>
          </a:xfrm>
          <a:prstGeom prst="rect">
            <a:avLst/>
          </a:prstGeom>
        </p:spPr>
      </p:pic>
      <p:pic>
        <p:nvPicPr>
          <p:cNvPr id="8" name="Obrázok 7" descr="čs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0366" y="4188460"/>
            <a:ext cx="2794000" cy="13208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051720" y="6211669"/>
            <a:ext cx="29065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/>
              <a:t>Hitler s</a:t>
            </a:r>
            <a:r>
              <a:rPr lang="sk-SK" dirty="0"/>
              <a:t>a netajil tým,</a:t>
            </a:r>
          </a:p>
          <a:p>
            <a:pPr algn="ctr"/>
            <a:r>
              <a:rPr lang="sk-SK" dirty="0"/>
              <a:t>že zmení hranice v Európe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929322" y="5572140"/>
            <a:ext cx="3095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/>
              <a:t>Československo</a:t>
            </a:r>
            <a:r>
              <a:rPr lang="sk-SK" dirty="0"/>
              <a:t> sa právom </a:t>
            </a:r>
          </a:p>
          <a:p>
            <a:pPr algn="ctr"/>
            <a:r>
              <a:rPr lang="sk-SK" dirty="0"/>
              <a:t>cítilo byť ohrozené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highlight>
                  <a:srgbClr val="FFFF00"/>
                </a:highlight>
              </a:rPr>
              <a:t>Nemecko</a:t>
            </a:r>
            <a:r>
              <a:rPr lang="sk-SK" dirty="0"/>
              <a:t> intenzívne </a:t>
            </a:r>
            <a:r>
              <a:rPr lang="sk-SK" dirty="0">
                <a:highlight>
                  <a:srgbClr val="FFFF00"/>
                </a:highlight>
              </a:rPr>
              <a:t>zbrojilo</a:t>
            </a:r>
            <a:r>
              <a:rPr lang="sk-SK" dirty="0"/>
              <a:t> a </a:t>
            </a:r>
            <a:r>
              <a:rPr lang="sk-SK" b="1" dirty="0">
                <a:highlight>
                  <a:srgbClr val="FFFF00"/>
                </a:highlight>
              </a:rPr>
              <a:t>porušovalo mierové zmluvy</a:t>
            </a:r>
            <a:r>
              <a:rPr lang="sk-SK" b="1" dirty="0"/>
              <a:t>,</a:t>
            </a:r>
            <a:r>
              <a:rPr lang="sk-SK" dirty="0"/>
              <a:t> vyhrážalo sa vojnou...</a:t>
            </a:r>
          </a:p>
          <a:p>
            <a:r>
              <a:rPr lang="sk-SK" dirty="0"/>
              <a:t>...</a:t>
            </a:r>
            <a:r>
              <a:rPr lang="sk-SK" dirty="0">
                <a:highlight>
                  <a:srgbClr val="FFFF00"/>
                </a:highlight>
              </a:rPr>
              <a:t>na </a:t>
            </a:r>
            <a:r>
              <a:rPr lang="sk-SK" u="sng" dirty="0">
                <a:highlight>
                  <a:srgbClr val="FFFF00"/>
                </a:highlight>
              </a:rPr>
              <a:t>nemeckých požiadavkách</a:t>
            </a:r>
            <a:r>
              <a:rPr lang="sk-SK" b="1" u="sng" dirty="0">
                <a:highlight>
                  <a:srgbClr val="FFFF00"/>
                </a:highlight>
              </a:rPr>
              <a:t> </a:t>
            </a:r>
            <a:r>
              <a:rPr lang="sk-SK" dirty="0">
                <a:highlight>
                  <a:srgbClr val="FFFF00"/>
                </a:highlight>
              </a:rPr>
              <a:t>sa priživovali </a:t>
            </a:r>
            <a:r>
              <a:rPr lang="sk-SK" b="1" dirty="0">
                <a:highlight>
                  <a:srgbClr val="FFFF00"/>
                </a:highlight>
              </a:rPr>
              <a:t>Maďarsko</a:t>
            </a:r>
            <a:r>
              <a:rPr lang="sk-SK" dirty="0"/>
              <a:t> a </a:t>
            </a:r>
            <a:r>
              <a:rPr lang="sk-SK" b="1" dirty="0">
                <a:highlight>
                  <a:srgbClr val="FFFF00"/>
                </a:highlight>
              </a:rPr>
              <a:t>Poľsko</a:t>
            </a:r>
          </a:p>
        </p:txBody>
      </p:sp>
      <p:pic>
        <p:nvPicPr>
          <p:cNvPr id="4" name="Obrázok 3" descr="nacisticke nemeck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79535" cy="2000240"/>
          </a:xfrm>
          <a:prstGeom prst="rect">
            <a:avLst/>
          </a:prstGeom>
        </p:spPr>
      </p:pic>
      <p:pic>
        <p:nvPicPr>
          <p:cNvPr id="5" name="Obrázok 4" descr="adolf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150" y="0"/>
            <a:ext cx="1847850" cy="2000240"/>
          </a:xfrm>
          <a:prstGeom prst="rect">
            <a:avLst/>
          </a:prstGeom>
        </p:spPr>
      </p:pic>
      <p:pic>
        <p:nvPicPr>
          <p:cNvPr id="6" name="Obrázok 5" descr="madarsko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071942"/>
            <a:ext cx="2619375" cy="1743075"/>
          </a:xfrm>
          <a:prstGeom prst="rect">
            <a:avLst/>
          </a:prstGeom>
        </p:spPr>
      </p:pic>
      <p:pic>
        <p:nvPicPr>
          <p:cNvPr id="7" name="Obrázok 6" descr="polsko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4143380"/>
            <a:ext cx="2619375" cy="1600199"/>
          </a:xfrm>
          <a:prstGeom prst="rect">
            <a:avLst/>
          </a:prstGeom>
        </p:spPr>
      </p:pic>
      <p:cxnSp>
        <p:nvCxnSpPr>
          <p:cNvPr id="9" name="Rovná spojovacia šípka 8"/>
          <p:cNvCxnSpPr/>
          <p:nvPr/>
        </p:nvCxnSpPr>
        <p:spPr>
          <a:xfrm rot="16200000" flipH="1">
            <a:off x="1607323" y="3964785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1857356" y="3786190"/>
            <a:ext cx="40719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642910" y="5857892"/>
            <a:ext cx="3453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Maďarsko sa stále nevzdávalo</a:t>
            </a:r>
          </a:p>
          <a:p>
            <a:pPr algn="ctr"/>
            <a:r>
              <a:rPr lang="sk-SK" dirty="0"/>
              <a:t>svojho sna o „veľkom Uhorsku“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5143504" y="5786454"/>
            <a:ext cx="3570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Aj Poliaci prejavili záujem o obce</a:t>
            </a:r>
          </a:p>
          <a:p>
            <a:pPr algn="ctr"/>
            <a:r>
              <a:rPr lang="sk-SK" dirty="0"/>
              <a:t>na severe Slovenska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highlight>
                  <a:srgbClr val="FFFF00"/>
                </a:highlight>
              </a:rPr>
              <a:t>Nemecko</a:t>
            </a:r>
            <a:r>
              <a:rPr lang="sk-SK" dirty="0"/>
              <a:t> a </a:t>
            </a:r>
            <a:r>
              <a:rPr lang="sk-SK" b="1" dirty="0">
                <a:highlight>
                  <a:srgbClr val="FFFF00"/>
                </a:highlight>
              </a:rPr>
              <a:t>Maďarsko </a:t>
            </a:r>
            <a:r>
              <a:rPr lang="sk-SK" u="sng" dirty="0">
                <a:highlight>
                  <a:srgbClr val="FFFF00"/>
                </a:highlight>
              </a:rPr>
              <a:t>na oslabenie Československa </a:t>
            </a:r>
            <a:r>
              <a:rPr lang="sk-SK" dirty="0">
                <a:highlight>
                  <a:srgbClr val="FFFF00"/>
                </a:highlight>
              </a:rPr>
              <a:t>využívali ich </a:t>
            </a:r>
            <a:r>
              <a:rPr lang="sk-SK" dirty="0"/>
              <a:t>početné </a:t>
            </a:r>
            <a:r>
              <a:rPr lang="sk-SK" b="1" dirty="0">
                <a:highlight>
                  <a:srgbClr val="FFFF00"/>
                </a:highlight>
              </a:rPr>
              <a:t>menšiny</a:t>
            </a:r>
            <a:r>
              <a:rPr lang="sk-SK" dirty="0"/>
              <a:t> a </a:t>
            </a:r>
            <a:r>
              <a:rPr lang="sk-SK" b="1" dirty="0">
                <a:highlight>
                  <a:srgbClr val="FFFF00"/>
                </a:highlight>
              </a:rPr>
              <a:t>politické strany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„Oslabovanie“ Československa </a:t>
            </a:r>
          </a:p>
        </p:txBody>
      </p:sp>
      <p:pic>
        <p:nvPicPr>
          <p:cNvPr id="5" name="Obrázok 4" descr="csr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071810"/>
            <a:ext cx="3857652" cy="184785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6713526" y="5143512"/>
            <a:ext cx="2475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Na Slovensku to </a:t>
            </a:r>
          </a:p>
          <a:p>
            <a:pPr algn="ctr"/>
            <a:r>
              <a:rPr lang="sk-SK" dirty="0"/>
              <a:t>Bola </a:t>
            </a:r>
            <a:r>
              <a:rPr lang="sk-SK" b="1" dirty="0" err="1"/>
              <a:t>Karpatonemecká</a:t>
            </a:r>
            <a:endParaRPr lang="sk-SK" b="1" dirty="0"/>
          </a:p>
          <a:p>
            <a:pPr algn="ctr"/>
            <a:r>
              <a:rPr lang="sk-SK" b="1" dirty="0"/>
              <a:t>strana</a:t>
            </a:r>
          </a:p>
        </p:txBody>
      </p:sp>
      <p:pic>
        <p:nvPicPr>
          <p:cNvPr id="7" name="Obrázok 6" descr="nacisticka vlajk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7821" y="6107937"/>
            <a:ext cx="904868" cy="500042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4357686" y="5500702"/>
            <a:ext cx="2544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Na Slovensku</a:t>
            </a:r>
          </a:p>
          <a:p>
            <a:pPr algn="ctr"/>
            <a:r>
              <a:rPr lang="sk-SK" dirty="0"/>
              <a:t>pôsobila aj </a:t>
            </a:r>
            <a:r>
              <a:rPr lang="sk-SK" b="1" dirty="0"/>
              <a:t>Zjednotená</a:t>
            </a:r>
          </a:p>
          <a:p>
            <a:pPr algn="ctr"/>
            <a:r>
              <a:rPr lang="sk-SK" b="1" dirty="0"/>
              <a:t>maďarská strana  </a:t>
            </a:r>
          </a:p>
        </p:txBody>
      </p:sp>
      <p:pic>
        <p:nvPicPr>
          <p:cNvPr id="9" name="Obrázok 8" descr="madarsko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373" y="6350805"/>
            <a:ext cx="809621" cy="514348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714348" y="5715016"/>
            <a:ext cx="2850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V Čechách sa Hitler</a:t>
            </a:r>
          </a:p>
          <a:p>
            <a:pPr algn="ctr"/>
            <a:r>
              <a:rPr lang="sk-SK" dirty="0"/>
              <a:t>opieral o </a:t>
            </a:r>
            <a:r>
              <a:rPr lang="sk-SK" b="1" dirty="0" err="1"/>
              <a:t>Sudetonemeckú</a:t>
            </a:r>
            <a:endParaRPr lang="sk-SK" b="1" dirty="0"/>
          </a:p>
          <a:p>
            <a:pPr algn="ctr"/>
            <a:r>
              <a:rPr lang="sk-SK" b="1" dirty="0"/>
              <a:t>stranu</a:t>
            </a:r>
          </a:p>
        </p:txBody>
      </p:sp>
      <p:pic>
        <p:nvPicPr>
          <p:cNvPr id="11" name="Obrázok 10" descr="nacisticka vlajk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6357958"/>
            <a:ext cx="904868" cy="500042"/>
          </a:xfrm>
          <a:prstGeom prst="rect">
            <a:avLst/>
          </a:prstGeom>
        </p:spPr>
      </p:pic>
      <p:cxnSp>
        <p:nvCxnSpPr>
          <p:cNvPr id="13" name="Rovná spojovacia šípka 12"/>
          <p:cNvCxnSpPr/>
          <p:nvPr/>
        </p:nvCxnSpPr>
        <p:spPr>
          <a:xfrm rot="16200000" flipV="1">
            <a:off x="4250529" y="4893479"/>
            <a:ext cx="142876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rot="10800000">
            <a:off x="5000628" y="4286256"/>
            <a:ext cx="214314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rot="5400000" flipH="1" flipV="1">
            <a:off x="1964513" y="4536289"/>
            <a:ext cx="192882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6072198" y="6488668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i="1" dirty="0" err="1"/>
              <a:t>János</a:t>
            </a:r>
            <a:r>
              <a:rPr lang="sk-SK" i="1" dirty="0"/>
              <a:t> </a:t>
            </a:r>
            <a:r>
              <a:rPr lang="sk-SK" i="1" dirty="0" err="1"/>
              <a:t>Eszterházy</a:t>
            </a:r>
            <a:endParaRPr lang="sk-SK" i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857224" y="6488668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i="1" dirty="0" err="1"/>
              <a:t>Konrad</a:t>
            </a:r>
            <a:r>
              <a:rPr lang="sk-SK" i="1" dirty="0"/>
              <a:t> </a:t>
            </a:r>
            <a:r>
              <a:rPr lang="sk-SK" i="1" dirty="0" err="1"/>
              <a:t>Henlein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highlight>
                  <a:srgbClr val="FFFF00"/>
                </a:highlight>
              </a:rPr>
              <a:t>Československo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/>
              <a:t>sa nazdávalo, že v prípade vojenského útoku nájde </a:t>
            </a:r>
            <a:r>
              <a:rPr lang="sk-SK" b="1" dirty="0">
                <a:highlight>
                  <a:srgbClr val="FFFF00"/>
                </a:highlight>
              </a:rPr>
              <a:t>pomoc u</a:t>
            </a:r>
            <a:r>
              <a:rPr lang="sk-SK" dirty="0">
                <a:highlight>
                  <a:srgbClr val="FFFF00"/>
                </a:highlight>
              </a:rPr>
              <a:t> svojich </a:t>
            </a:r>
            <a:r>
              <a:rPr lang="sk-SK" b="1" dirty="0">
                <a:highlight>
                  <a:srgbClr val="FFFF00"/>
                </a:highlight>
              </a:rPr>
              <a:t>spojencov</a:t>
            </a:r>
            <a:r>
              <a:rPr lang="sk-SK" b="1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sk-SK" b="1" dirty="0">
                <a:highlight>
                  <a:srgbClr val="FFFF00"/>
                </a:highlight>
              </a:rPr>
              <a:t>Francúzsko 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>
                <a:solidFill>
                  <a:srgbClr val="FF0000"/>
                </a:solidFill>
              </a:rPr>
              <a:t>Sovietsky Zväz 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Juhosláviu 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Rumunsko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Spojenci Československa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500562" y="3571876"/>
            <a:ext cx="448231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Československo malo s týmito štátmi</a:t>
            </a:r>
          </a:p>
          <a:p>
            <a:pPr algn="ctr"/>
            <a:r>
              <a:rPr lang="sk-SK" dirty="0"/>
              <a:t>spojenecké zmluvy a dohody o vzájomnej</a:t>
            </a:r>
          </a:p>
          <a:p>
            <a:pPr algn="ctr"/>
            <a:r>
              <a:rPr lang="sk-SK" dirty="0"/>
              <a:t>vojenskej pomoci...</a:t>
            </a:r>
          </a:p>
        </p:txBody>
      </p:sp>
      <p:pic>
        <p:nvPicPr>
          <p:cNvPr id="5" name="Obrázok 4" descr="mala dohod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43475"/>
            <a:ext cx="2381250" cy="1914525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298808" y="5934670"/>
            <a:ext cx="572143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/>
              <a:t>Malá dohoda (1921) </a:t>
            </a:r>
            <a:r>
              <a:rPr lang="sk-SK" dirty="0"/>
              <a:t>– spojenecká zmluva medzi</a:t>
            </a:r>
          </a:p>
          <a:p>
            <a:pPr algn="ctr"/>
            <a:r>
              <a:rPr lang="sk-SK" dirty="0"/>
              <a:t> </a:t>
            </a:r>
            <a:r>
              <a:rPr lang="sk-SK" b="1" dirty="0"/>
              <a:t>ČSR, Rumunskom </a:t>
            </a:r>
            <a:r>
              <a:rPr lang="sk-SK" dirty="0"/>
              <a:t>a J</a:t>
            </a:r>
            <a:r>
              <a:rPr lang="sk-SK" b="1" dirty="0"/>
              <a:t>uhosláviou proti </a:t>
            </a:r>
            <a:r>
              <a:rPr lang="sk-SK" b="1" dirty="0" smtClean="0"/>
              <a:t>maďarskému</a:t>
            </a:r>
            <a:endParaRPr lang="sk-SK" b="1" dirty="0"/>
          </a:p>
          <a:p>
            <a:pPr algn="ctr"/>
            <a:r>
              <a:rPr lang="sk-SK" b="1" dirty="0"/>
              <a:t>revizionizmu</a:t>
            </a:r>
          </a:p>
        </p:txBody>
      </p:sp>
      <p:cxnSp>
        <p:nvCxnSpPr>
          <p:cNvPr id="8" name="Rovná spojovacia šípka 7"/>
          <p:cNvCxnSpPr/>
          <p:nvPr/>
        </p:nvCxnSpPr>
        <p:spPr>
          <a:xfrm rot="10800000">
            <a:off x="1785918" y="6000768"/>
            <a:ext cx="92869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ighlight>
                  <a:srgbClr val="FFFF00"/>
                </a:highlight>
              </a:rPr>
              <a:t>Situácia v Československu sa </a:t>
            </a:r>
            <a:r>
              <a:rPr lang="sk-SK" dirty="0"/>
              <a:t>ešte </a:t>
            </a:r>
            <a:r>
              <a:rPr lang="sk-SK" dirty="0">
                <a:highlight>
                  <a:srgbClr val="FFFF00"/>
                </a:highlight>
              </a:rPr>
              <a:t>zhoršila keď </a:t>
            </a:r>
            <a:r>
              <a:rPr lang="sk-SK" dirty="0"/>
              <a:t>si </a:t>
            </a:r>
            <a:r>
              <a:rPr lang="sk-SK" b="1" dirty="0">
                <a:highlight>
                  <a:srgbClr val="FFFF00"/>
                </a:highlight>
              </a:rPr>
              <a:t>Nemecko „násilne“ pripojilo Rakúsko </a:t>
            </a:r>
            <a:r>
              <a:rPr lang="sk-SK" dirty="0">
                <a:highlight>
                  <a:srgbClr val="FFFF00"/>
                </a:highlight>
              </a:rPr>
              <a:t>v marci </a:t>
            </a:r>
            <a:r>
              <a:rPr lang="sk-SK" b="1" dirty="0">
                <a:highlight>
                  <a:srgbClr val="FFFF00"/>
                </a:highlight>
              </a:rPr>
              <a:t>1938 </a:t>
            </a:r>
            <a:r>
              <a:rPr lang="sk-SK" dirty="0">
                <a:sym typeface="Wingdings" pitchFamily="2" charset="2"/>
              </a:rPr>
              <a:t> </a:t>
            </a:r>
            <a:r>
              <a:rPr lang="sk-SK" dirty="0">
                <a:highlight>
                  <a:srgbClr val="FFFF00"/>
                </a:highlight>
                <a:sym typeface="Wingdings" pitchFamily="2" charset="2"/>
              </a:rPr>
              <a:t>Nemecko</a:t>
            </a:r>
            <a:r>
              <a:rPr lang="sk-SK" dirty="0">
                <a:sym typeface="Wingdings" pitchFamily="2" charset="2"/>
              </a:rPr>
              <a:t> sa stalo </a:t>
            </a:r>
            <a:r>
              <a:rPr lang="sk-SK" dirty="0">
                <a:highlight>
                  <a:srgbClr val="FFFF00"/>
                </a:highlight>
                <a:sym typeface="Wingdings" pitchFamily="2" charset="2"/>
              </a:rPr>
              <a:t>priamym susedom ČSR</a:t>
            </a:r>
            <a:endParaRPr lang="sk-SK" dirty="0">
              <a:highlight>
                <a:srgbClr val="FFFF00"/>
              </a:highligh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Anšlus</a:t>
            </a:r>
            <a:r>
              <a:rPr lang="sk-SK" dirty="0"/>
              <a:t> Rakúska</a:t>
            </a:r>
          </a:p>
        </p:txBody>
      </p:sp>
      <p:pic>
        <p:nvPicPr>
          <p:cNvPr id="4" name="Obrázok 3" descr="rakusk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808" y="0"/>
            <a:ext cx="1738192" cy="1344294"/>
          </a:xfrm>
          <a:prstGeom prst="rect">
            <a:avLst/>
          </a:prstGeom>
        </p:spPr>
      </p:pic>
      <p:pic>
        <p:nvPicPr>
          <p:cNvPr id="5" name="Obrázok 4" descr="anslus rakus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929066"/>
            <a:ext cx="1643074" cy="185738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500298" y="4643446"/>
            <a:ext cx="490551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Na hlasovacom lístku bola otázka:</a:t>
            </a:r>
          </a:p>
          <a:p>
            <a:pPr algn="ctr"/>
            <a:r>
              <a:rPr lang="sk-SK" dirty="0"/>
              <a:t>„súhlasíte s pripojením Rakúska k Nemecku?“</a:t>
            </a:r>
          </a:p>
        </p:txBody>
      </p:sp>
      <p:cxnSp>
        <p:nvCxnSpPr>
          <p:cNvPr id="8" name="Rovná spojovacia šípka 7"/>
          <p:cNvCxnSpPr/>
          <p:nvPr/>
        </p:nvCxnSpPr>
        <p:spPr>
          <a:xfrm rot="10800000" flipV="1">
            <a:off x="1857356" y="4786322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>
                <a:highlight>
                  <a:srgbClr val="FFFF00"/>
                </a:highlight>
              </a:rPr>
              <a:t>Československá republika </a:t>
            </a:r>
            <a:r>
              <a:rPr lang="sk-SK" dirty="0">
                <a:highlight>
                  <a:srgbClr val="FFFF00"/>
                </a:highlight>
              </a:rPr>
              <a:t>sa pripravovala na </a:t>
            </a:r>
            <a:r>
              <a:rPr lang="sk-SK" b="1" dirty="0">
                <a:highlight>
                  <a:srgbClr val="FFFF00"/>
                </a:highlight>
              </a:rPr>
              <a:t>obranu</a:t>
            </a:r>
            <a:r>
              <a:rPr lang="sk-SK" dirty="0"/>
              <a:t>...mala </a:t>
            </a:r>
            <a:r>
              <a:rPr lang="sk-SK" b="1" dirty="0"/>
              <a:t>modrene vyzbrojenú </a:t>
            </a:r>
            <a:r>
              <a:rPr lang="sk-SK" dirty="0"/>
              <a:t>a dobre </a:t>
            </a:r>
            <a:r>
              <a:rPr lang="sk-SK" b="1" dirty="0"/>
              <a:t>vycvičenú armádu </a:t>
            </a:r>
            <a:r>
              <a:rPr lang="sk-SK" dirty="0">
                <a:sym typeface="Wingdings" pitchFamily="2" charset="2"/>
              </a:rPr>
              <a:t> na hraniciach s Nemeckom vyrástli </a:t>
            </a:r>
            <a:r>
              <a:rPr lang="sk-SK" b="1" dirty="0">
                <a:sym typeface="Wingdings" pitchFamily="2" charset="2"/>
              </a:rPr>
              <a:t>betónové opevnenia </a:t>
            </a:r>
            <a:r>
              <a:rPr lang="sk-SK" dirty="0">
                <a:sym typeface="Wingdings" pitchFamily="2" charset="2"/>
              </a:rPr>
              <a:t>podľa francúzskeho vzoru</a:t>
            </a:r>
          </a:p>
          <a:p>
            <a:r>
              <a:rPr lang="sk-SK" b="1" dirty="0">
                <a:highlight>
                  <a:srgbClr val="FFFF00"/>
                </a:highlight>
                <a:sym typeface="Wingdings" pitchFamily="2" charset="2"/>
              </a:rPr>
              <a:t>Na Slovensku </a:t>
            </a:r>
            <a:r>
              <a:rPr lang="sk-SK" dirty="0">
                <a:highlight>
                  <a:srgbClr val="FFFF00"/>
                </a:highlight>
                <a:sym typeface="Wingdings" pitchFamily="2" charset="2"/>
              </a:rPr>
              <a:t>vzniklo </a:t>
            </a:r>
            <a:r>
              <a:rPr lang="sk-SK" dirty="0">
                <a:sym typeface="Wingdings" pitchFamily="2" charset="2"/>
              </a:rPr>
              <a:t>viacero </a:t>
            </a:r>
            <a:r>
              <a:rPr lang="sk-SK" b="1" dirty="0">
                <a:highlight>
                  <a:srgbClr val="FFFF00"/>
                </a:highlight>
                <a:sym typeface="Wingdings" pitchFamily="2" charset="2"/>
              </a:rPr>
              <a:t>nových tovární </a:t>
            </a:r>
            <a:r>
              <a:rPr lang="sk-SK" dirty="0">
                <a:sym typeface="Wingdings" pitchFamily="2" charset="2"/>
              </a:rPr>
              <a:t> </a:t>
            </a:r>
            <a:r>
              <a:rPr lang="sk-SK" u="sng" dirty="0">
                <a:highlight>
                  <a:srgbClr val="FFFF00"/>
                </a:highlight>
                <a:sym typeface="Wingdings" pitchFamily="2" charset="2"/>
              </a:rPr>
              <a:t>zbrane, munícia, vojenský materiál</a:t>
            </a:r>
            <a:r>
              <a:rPr lang="sk-SK" dirty="0">
                <a:sym typeface="Wingdings" pitchFamily="2" charset="2"/>
              </a:rPr>
              <a:t>...=&gt; </a:t>
            </a:r>
            <a:r>
              <a:rPr lang="sk-SK" b="1" dirty="0">
                <a:highlight>
                  <a:srgbClr val="FFFF00"/>
                </a:highlight>
                <a:sym typeface="Wingdings" pitchFamily="2" charset="2"/>
              </a:rPr>
              <a:t>spriemyselňovanie</a:t>
            </a:r>
            <a:r>
              <a:rPr lang="sk-SK" dirty="0">
                <a:highlight>
                  <a:srgbClr val="FFFF00"/>
                </a:highlight>
                <a:sym typeface="Wingdings" pitchFamily="2" charset="2"/>
              </a:rPr>
              <a:t> Slovenska</a:t>
            </a:r>
            <a:r>
              <a:rPr lang="sk-SK" dirty="0">
                <a:sym typeface="Wingdings" pitchFamily="2" charset="2"/>
              </a:rPr>
              <a:t>...</a:t>
            </a:r>
            <a:r>
              <a:rPr lang="sk-SK" dirty="0">
                <a:highlight>
                  <a:srgbClr val="FFFF00"/>
                </a:highlight>
                <a:sym typeface="Wingdings" pitchFamily="2" charset="2"/>
              </a:rPr>
              <a:t>Považská Byst</a:t>
            </a:r>
            <a:r>
              <a:rPr lang="sk-SK" dirty="0">
                <a:sym typeface="Wingdings" pitchFamily="2" charset="2"/>
              </a:rPr>
              <a:t>rica, </a:t>
            </a:r>
            <a:r>
              <a:rPr lang="sk-SK" dirty="0">
                <a:highlight>
                  <a:srgbClr val="FFFF00"/>
                </a:highlight>
                <a:sym typeface="Wingdings" pitchFamily="2" charset="2"/>
              </a:rPr>
              <a:t>Dubnica nad Vá</a:t>
            </a:r>
            <a:r>
              <a:rPr lang="sk-SK" dirty="0">
                <a:sym typeface="Wingdings" pitchFamily="2" charset="2"/>
              </a:rPr>
              <a:t>hom...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Príprava krajiny na vojnu</a:t>
            </a:r>
          </a:p>
        </p:txBody>
      </p:sp>
      <p:pic>
        <p:nvPicPr>
          <p:cNvPr id="6" name="Obrázok 5" descr="hranicne opevneni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81675"/>
            <a:ext cx="4229100" cy="1076325"/>
          </a:xfrm>
          <a:prstGeom prst="rect">
            <a:avLst/>
          </a:prstGeom>
        </p:spPr>
      </p:pic>
      <p:pic>
        <p:nvPicPr>
          <p:cNvPr id="7" name="Obrázok 6" descr="opevneni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5" y="5572140"/>
            <a:ext cx="2714625" cy="128586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4214810" y="6143644"/>
            <a:ext cx="210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Bunkre a betónové</a:t>
            </a:r>
          </a:p>
          <a:p>
            <a:pPr algn="ctr"/>
            <a:r>
              <a:rPr lang="sk-SK" dirty="0"/>
              <a:t>opevnenia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highlight>
                  <a:srgbClr val="FFFF00"/>
                </a:highlight>
              </a:rPr>
              <a:t>Francúzsko</a:t>
            </a:r>
            <a:r>
              <a:rPr lang="sk-SK" dirty="0"/>
              <a:t> v priebehu roka </a:t>
            </a:r>
            <a:r>
              <a:rPr lang="sk-SK" b="1" dirty="0"/>
              <a:t>1938 </a:t>
            </a:r>
            <a:r>
              <a:rPr lang="sk-SK" b="1" dirty="0">
                <a:highlight>
                  <a:srgbClr val="FFFF00"/>
                </a:highlight>
              </a:rPr>
              <a:t>dospelo k záveru</a:t>
            </a:r>
            <a:r>
              <a:rPr lang="sk-SK" dirty="0"/>
              <a:t>, </a:t>
            </a:r>
            <a:r>
              <a:rPr lang="sk-SK" b="1" dirty="0">
                <a:highlight>
                  <a:srgbClr val="FFFF00"/>
                </a:highlight>
              </a:rPr>
              <a:t>že nie je také silné, aby </a:t>
            </a:r>
            <a:r>
              <a:rPr lang="sk-SK" dirty="0">
                <a:highlight>
                  <a:srgbClr val="FFFF00"/>
                </a:highlight>
              </a:rPr>
              <a:t>dodržalo spojeneckú zmluvu s Československom a </a:t>
            </a:r>
            <a:r>
              <a:rPr lang="sk-SK" b="1" dirty="0">
                <a:highlight>
                  <a:srgbClr val="FFFF00"/>
                </a:highlight>
              </a:rPr>
              <a:t>riskovalo vojnu s Nemeckom</a:t>
            </a:r>
            <a:r>
              <a:rPr lang="sk-SK" dirty="0"/>
              <a:t>...</a:t>
            </a:r>
          </a:p>
          <a:p>
            <a:r>
              <a:rPr lang="sk-SK" dirty="0"/>
              <a:t>Spolu s Veľkou Britániou ponúkli Československu tzv. </a:t>
            </a:r>
            <a:r>
              <a:rPr lang="sk-SK" b="1" dirty="0" err="1">
                <a:solidFill>
                  <a:srgbClr val="FF0000"/>
                </a:solidFill>
                <a:highlight>
                  <a:srgbClr val="FFFF00"/>
                </a:highlight>
              </a:rPr>
              <a:t>anglo</a:t>
            </a:r>
            <a:r>
              <a:rPr lang="sk-SK" b="1" dirty="0">
                <a:solidFill>
                  <a:srgbClr val="FF0000"/>
                </a:solidFill>
                <a:highlight>
                  <a:srgbClr val="FFFF00"/>
                </a:highlight>
              </a:rPr>
              <a:t> – francúzsky plán </a:t>
            </a:r>
            <a:r>
              <a:rPr lang="sk-SK" b="1" dirty="0"/>
              <a:t>=&gt; o</a:t>
            </a:r>
            <a:r>
              <a:rPr lang="sk-SK" b="1" dirty="0">
                <a:highlight>
                  <a:srgbClr val="FFFF00"/>
                </a:highlight>
              </a:rPr>
              <a:t>dstúpenie území obývaných nad 50% nemeckou menšinou Nemecku</a:t>
            </a:r>
            <a:r>
              <a:rPr lang="sk-SK" b="1" dirty="0"/>
              <a:t>, </a:t>
            </a:r>
            <a:r>
              <a:rPr lang="sk-SK" dirty="0"/>
              <a:t>ale Hitler nesúhlasil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Anglo</a:t>
            </a:r>
            <a:r>
              <a:rPr lang="sk-SK" dirty="0"/>
              <a:t> – Francúzsky plán</a:t>
            </a:r>
          </a:p>
        </p:txBody>
      </p:sp>
      <p:pic>
        <p:nvPicPr>
          <p:cNvPr id="4" name="Obrázok 3" descr="francuzska zastav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24000" cy="1019175"/>
          </a:xfrm>
          <a:prstGeom prst="rect">
            <a:avLst/>
          </a:prstGeom>
        </p:spPr>
      </p:pic>
      <p:pic>
        <p:nvPicPr>
          <p:cNvPr id="5" name="Obrázok 4" descr="britska zastav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0"/>
            <a:ext cx="1500166" cy="1047750"/>
          </a:xfrm>
          <a:prstGeom prst="rect">
            <a:avLst/>
          </a:prstGeom>
        </p:spPr>
      </p:pic>
      <p:pic>
        <p:nvPicPr>
          <p:cNvPr id="6" name="Obrázok 5" descr="adolf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6150" y="4776766"/>
            <a:ext cx="1847850" cy="2081234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500430" y="5380672"/>
            <a:ext cx="376096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Hitler sa cítil zaskočený tým, že</a:t>
            </a:r>
          </a:p>
          <a:p>
            <a:pPr algn="ctr"/>
            <a:r>
              <a:rPr lang="sk-SK" dirty="0"/>
              <a:t>československá vláda prijala </a:t>
            </a:r>
          </a:p>
          <a:p>
            <a:pPr algn="ctr"/>
            <a:r>
              <a:rPr lang="sk-SK" dirty="0" err="1"/>
              <a:t>anglo</a:t>
            </a:r>
            <a:r>
              <a:rPr lang="sk-SK" dirty="0"/>
              <a:t> – francúzsky plán...on sám</a:t>
            </a:r>
          </a:p>
          <a:p>
            <a:pPr algn="ctr"/>
            <a:r>
              <a:rPr lang="sk-SK" dirty="0"/>
              <a:t>nemal záujem na tom, aby k nemu </a:t>
            </a:r>
          </a:p>
          <a:p>
            <a:pPr algn="ctr"/>
            <a:r>
              <a:rPr lang="sk-SK" dirty="0"/>
              <a:t>pristúpila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dirty="0">
                <a:highlight>
                  <a:srgbClr val="FFFF00"/>
                </a:highlight>
              </a:rPr>
              <a:t>Občania ČSR </a:t>
            </a:r>
            <a:r>
              <a:rPr lang="sk-SK" dirty="0">
                <a:highlight>
                  <a:srgbClr val="FFFF00"/>
                </a:highlight>
              </a:rPr>
              <a:t>boli </a:t>
            </a:r>
            <a:r>
              <a:rPr lang="sk-SK" b="1" dirty="0">
                <a:highlight>
                  <a:srgbClr val="FFFF00"/>
                </a:highlight>
              </a:rPr>
              <a:t>odhodlaní brániť </a:t>
            </a:r>
            <a:r>
              <a:rPr lang="sk-SK" dirty="0">
                <a:highlight>
                  <a:srgbClr val="FFFF00"/>
                </a:highlight>
              </a:rPr>
              <a:t>svoju </a:t>
            </a:r>
            <a:r>
              <a:rPr lang="sk-SK" b="1" dirty="0" smtClean="0">
                <a:highlight>
                  <a:srgbClr val="FFFF00"/>
                </a:highlight>
              </a:rPr>
              <a:t>krajin</a:t>
            </a:r>
            <a:r>
              <a:rPr lang="sk-SK" dirty="0" smtClean="0">
                <a:highlight>
                  <a:srgbClr val="FFFF00"/>
                </a:highlight>
              </a:rPr>
              <a:t>u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 smtClean="0">
                <a:highlight>
                  <a:srgbClr val="FFFF00"/>
                </a:highlight>
              </a:rPr>
              <a:t>- </a:t>
            </a:r>
            <a:r>
              <a:rPr lang="sk-SK" dirty="0" smtClean="0"/>
              <a:t>svoje </a:t>
            </a:r>
            <a:r>
              <a:rPr lang="sk-SK" dirty="0"/>
              <a:t>odhodlanie preukázali hlavne pri </a:t>
            </a:r>
            <a:r>
              <a:rPr lang="sk-SK" dirty="0">
                <a:highlight>
                  <a:srgbClr val="FFFF00"/>
                </a:highlight>
              </a:rPr>
              <a:t>všeobecnej </a:t>
            </a:r>
            <a:r>
              <a:rPr lang="sk-SK" b="1" dirty="0">
                <a:highlight>
                  <a:srgbClr val="FFFF00"/>
                </a:highlight>
              </a:rPr>
              <a:t>mobilizácii v septembri </a:t>
            </a:r>
            <a:r>
              <a:rPr lang="sk-SK" b="1" dirty="0" smtClean="0">
                <a:highlight>
                  <a:srgbClr val="FFFF00"/>
                </a:highlight>
              </a:rPr>
              <a:t>1938</a:t>
            </a:r>
            <a:endParaRPr lang="sk-SK" dirty="0">
              <a:highlight>
                <a:srgbClr val="FFFF00"/>
              </a:highlight>
            </a:endParaRPr>
          </a:p>
          <a:p>
            <a:pPr algn="just"/>
            <a:r>
              <a:rPr lang="sk-SK" dirty="0" smtClean="0"/>
              <a:t>odhodlanie </a:t>
            </a:r>
            <a:r>
              <a:rPr lang="sk-SK" dirty="0"/>
              <a:t>však nestačilo </a:t>
            </a:r>
            <a:r>
              <a:rPr lang="sk-SK" b="1" dirty="0">
                <a:sym typeface="Wingdings" pitchFamily="2" charset="2"/>
              </a:rPr>
              <a:t> </a:t>
            </a:r>
            <a:r>
              <a:rPr lang="sk-SK" b="1" dirty="0">
                <a:highlight>
                  <a:srgbClr val="FFFF00"/>
                </a:highlight>
                <a:sym typeface="Wingdings" pitchFamily="2" charset="2"/>
              </a:rPr>
              <a:t>Československo </a:t>
            </a:r>
            <a:r>
              <a:rPr lang="sk-SK" dirty="0">
                <a:highlight>
                  <a:srgbClr val="FFFF00"/>
                </a:highlight>
                <a:sym typeface="Wingdings" pitchFamily="2" charset="2"/>
              </a:rPr>
              <a:t>nemalo dosť síl, aby sa samo ubránilo pred </a:t>
            </a:r>
            <a:r>
              <a:rPr lang="sk-SK" dirty="0" smtClean="0">
                <a:highlight>
                  <a:srgbClr val="FFFF00"/>
                </a:highlight>
                <a:sym typeface="Wingdings" pitchFamily="2" charset="2"/>
              </a:rPr>
              <a:t>agresiou, </a:t>
            </a:r>
            <a:r>
              <a:rPr lang="sk-SK" b="1" dirty="0" smtClean="0">
                <a:highlight>
                  <a:srgbClr val="FFFF00"/>
                </a:highlight>
                <a:sym typeface="Wingdings" pitchFamily="2" charset="2"/>
              </a:rPr>
              <a:t>opustili</a:t>
            </a:r>
            <a:r>
              <a:rPr lang="sk-SK" dirty="0" smtClean="0"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sk-SK" dirty="0">
                <a:highlight>
                  <a:srgbClr val="FFFF00"/>
                </a:highlight>
                <a:sym typeface="Wingdings" pitchFamily="2" charset="2"/>
              </a:rPr>
              <a:t>ho</a:t>
            </a:r>
            <a:r>
              <a:rPr lang="sk-SK" b="1" dirty="0">
                <a:highlight>
                  <a:srgbClr val="FFFF00"/>
                </a:highlight>
                <a:sym typeface="Wingdings" pitchFamily="2" charset="2"/>
              </a:rPr>
              <a:t> aj spojenci</a:t>
            </a:r>
            <a:r>
              <a:rPr lang="sk-SK" dirty="0">
                <a:sym typeface="Wingdings" pitchFamily="2" charset="2"/>
              </a:rPr>
              <a:t>, ktorí dúfali, že sa takto vyhnú vojne s Nemeckom...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Obrana </a:t>
            </a:r>
            <a:r>
              <a:rPr lang="sk-SK" dirty="0" smtClean="0"/>
              <a:t>krajiny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Kultúrny rozlet Slovenska</Template>
  <TotalTime>859</TotalTime>
  <Words>587</Words>
  <Application>Microsoft Office PowerPoint</Application>
  <PresentationFormat>Prezentácia na obrazovke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Book Antiqua</vt:lpstr>
      <vt:lpstr>Wingdings</vt:lpstr>
      <vt:lpstr>Tvrdý obal</vt:lpstr>
      <vt:lpstr>Mračná nad Československom</vt:lpstr>
      <vt:lpstr>Hitler preberá moc</vt:lpstr>
      <vt:lpstr>Prezentácia programu PowerPoint</vt:lpstr>
      <vt:lpstr>„Oslabovanie“ Československa </vt:lpstr>
      <vt:lpstr>Spojenci Československa</vt:lpstr>
      <vt:lpstr>Anšlus Rakúska</vt:lpstr>
      <vt:lpstr>Príprava krajiny na vojnu</vt:lpstr>
      <vt:lpstr>Anglo – Francúzsky plán</vt:lpstr>
      <vt:lpstr>Obrana krajiny</vt:lpstr>
      <vt:lpstr>„O nás bez nás“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Valued Acer Customer</dc:creator>
  <cp:lastModifiedBy>Ucitel</cp:lastModifiedBy>
  <cp:revision>77</cp:revision>
  <dcterms:created xsi:type="dcterms:W3CDTF">2012-12-08T06:57:33Z</dcterms:created>
  <dcterms:modified xsi:type="dcterms:W3CDTF">2022-02-28T21:51:21Z</dcterms:modified>
</cp:coreProperties>
</file>