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362BC-3A81-43F9-A522-AF8140807A2D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03E7A-CC7C-4B82-8B4F-90B510A707B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03E7A-CC7C-4B82-8B4F-90B510A707B7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C7C25D-5300-4765-A062-90B4A88A21F1}" type="datetimeFigureOut">
              <a:rPr lang="sk-SK" smtClean="0"/>
              <a:pPr/>
              <a:t>19. 12. 2016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6C81C7-2D4B-4DB9-9068-B5A49D07C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Spoluobčania či protivníci?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6282" cy="103993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48" y="0"/>
            <a:ext cx="1368152" cy="79208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2446"/>
            <a:ext cx="1597719" cy="101555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89040"/>
            <a:ext cx="3672408" cy="172819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81" y="5853175"/>
            <a:ext cx="1476429" cy="10060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54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Zhruba </a:t>
            </a:r>
            <a:r>
              <a:rPr lang="sk-SK" b="1" dirty="0" smtClean="0"/>
              <a:t>62000</a:t>
            </a:r>
            <a:r>
              <a:rPr lang="sk-SK" dirty="0" smtClean="0"/>
              <a:t> </a:t>
            </a:r>
            <a:r>
              <a:rPr lang="sk-SK" b="1" dirty="0" smtClean="0"/>
              <a:t>obyvateľov Slovenska </a:t>
            </a:r>
            <a:r>
              <a:rPr lang="sk-SK" dirty="0" smtClean="0"/>
              <a:t>sa prihlásilo </a:t>
            </a:r>
            <a:r>
              <a:rPr lang="sk-SK" b="1" dirty="0" smtClean="0"/>
              <a:t>k rómskej etnickej skupine</a:t>
            </a:r>
            <a:r>
              <a:rPr lang="sk-SK" dirty="0" smtClean="0"/>
              <a:t>.</a:t>
            </a:r>
          </a:p>
          <a:p>
            <a:pPr algn="just"/>
            <a:r>
              <a:rPr lang="sk-SK" dirty="0" smtClean="0"/>
              <a:t>Patrili k najchudobnejším vrstvám spoločnosti.</a:t>
            </a:r>
          </a:p>
          <a:p>
            <a:pPr algn="just"/>
            <a:r>
              <a:rPr lang="sk-SK" b="1" dirty="0" smtClean="0"/>
              <a:t>Žili izolovane </a:t>
            </a:r>
            <a:r>
              <a:rPr lang="sk-SK" dirty="0" smtClean="0"/>
              <a:t>v osadách</a:t>
            </a:r>
            <a:r>
              <a:rPr lang="sk-SK" b="1" dirty="0" smtClean="0"/>
              <a:t> na okrajoch miest </a:t>
            </a:r>
            <a:r>
              <a:rPr lang="sk-SK" dirty="0" smtClean="0"/>
              <a:t>a </a:t>
            </a:r>
            <a:r>
              <a:rPr lang="sk-SK" b="1" dirty="0" smtClean="0"/>
              <a:t>dedín</a:t>
            </a:r>
            <a:r>
              <a:rPr lang="sk-SK" dirty="0" smtClean="0"/>
              <a:t> alebo </a:t>
            </a:r>
            <a:r>
              <a:rPr lang="sk-SK" b="1" dirty="0" smtClean="0"/>
              <a:t>kočovali.</a:t>
            </a:r>
          </a:p>
          <a:p>
            <a:pPr algn="just"/>
            <a:r>
              <a:rPr lang="sk-SK" dirty="0" smtClean="0">
                <a:solidFill>
                  <a:srgbClr val="FF0000"/>
                </a:solidFill>
              </a:rPr>
              <a:t>V roku </a:t>
            </a:r>
            <a:r>
              <a:rPr lang="sk-SK" b="1" dirty="0" smtClean="0">
                <a:solidFill>
                  <a:srgbClr val="FF0000"/>
                </a:solidFill>
              </a:rPr>
              <a:t>1927</a:t>
            </a:r>
            <a:r>
              <a:rPr lang="sk-SK" dirty="0" smtClean="0">
                <a:solidFill>
                  <a:srgbClr val="FF0000"/>
                </a:solidFill>
              </a:rPr>
              <a:t> bol prijatý </a:t>
            </a:r>
            <a:r>
              <a:rPr lang="sk-SK" b="1" dirty="0" smtClean="0">
                <a:solidFill>
                  <a:srgbClr val="FF0000"/>
                </a:solidFill>
              </a:rPr>
              <a:t>nedemokratický</a:t>
            </a:r>
            <a:r>
              <a:rPr lang="sk-SK" dirty="0" smtClean="0">
                <a:solidFill>
                  <a:srgbClr val="FF0000"/>
                </a:solidFill>
              </a:rPr>
              <a:t> „</a:t>
            </a:r>
            <a:r>
              <a:rPr lang="sk-SK" b="1" dirty="0" smtClean="0">
                <a:solidFill>
                  <a:srgbClr val="FF0000"/>
                </a:solidFill>
              </a:rPr>
              <a:t>Zákon o potulných cigánoch“, </a:t>
            </a:r>
            <a:r>
              <a:rPr lang="sk-SK" dirty="0" smtClean="0">
                <a:solidFill>
                  <a:srgbClr val="FF0000"/>
                </a:solidFill>
              </a:rPr>
              <a:t>ktorý ich zbavil základných </a:t>
            </a:r>
            <a:r>
              <a:rPr lang="sk-SK" smtClean="0">
                <a:solidFill>
                  <a:srgbClr val="FF0000"/>
                </a:solidFill>
              </a:rPr>
              <a:t>občianskych práv.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455489"/>
            <a:ext cx="7756263" cy="1054250"/>
          </a:xfrm>
        </p:spPr>
        <p:txBody>
          <a:bodyPr/>
          <a:lstStyle/>
          <a:p>
            <a:r>
              <a:rPr lang="sk-SK" dirty="0" smtClean="0"/>
              <a:t>Rómska otázka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420" b="12869"/>
          <a:stretch/>
        </p:blipFill>
        <p:spPr>
          <a:xfrm>
            <a:off x="0" y="0"/>
            <a:ext cx="2168763" cy="14037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96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Národnostná rozmanitosť na Slovensku neprinášala iba problémy a konflikty, práve naopak =&gt; </a:t>
            </a:r>
            <a:r>
              <a:rPr lang="sk-SK" dirty="0" smtClean="0">
                <a:solidFill>
                  <a:srgbClr val="C00000"/>
                </a:solidFill>
              </a:rPr>
              <a:t>väčšina Slovákov žila v zhode s národnostnými menšinami</a:t>
            </a:r>
            <a:r>
              <a:rPr lang="sk-SK" dirty="0" smtClean="0"/>
              <a:t>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Národnostná pestrosť...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1" y="5085184"/>
            <a:ext cx="8137202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dirty="0"/>
              <a:t>N</a:t>
            </a:r>
            <a:r>
              <a:rPr lang="sk-SK" dirty="0" smtClean="0"/>
              <a:t>árodnostný problém nebol iba problémom I. Československej republiky,</a:t>
            </a:r>
          </a:p>
          <a:p>
            <a:pPr algn="just"/>
            <a:r>
              <a:rPr lang="sk-SK" dirty="0"/>
              <a:t>b</a:t>
            </a:r>
            <a:r>
              <a:rPr lang="sk-SK" dirty="0" smtClean="0"/>
              <a:t>ol celoeurópskym problémom a nikdy sa ho nepodarilo uspokojivo </a:t>
            </a:r>
          </a:p>
          <a:p>
            <a:pPr algn="just"/>
            <a:r>
              <a:rPr lang="sk-SK" dirty="0"/>
              <a:t>v</a:t>
            </a:r>
            <a:r>
              <a:rPr lang="sk-SK" dirty="0" smtClean="0"/>
              <a:t>yriešiť </a:t>
            </a:r>
            <a:r>
              <a:rPr lang="sk-SK" dirty="0" smtClean="0">
                <a:sym typeface="Wingdings" pitchFamily="2" charset="2"/>
              </a:rPr>
              <a:t> pretrváva doteraz.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73016"/>
            <a:ext cx="1403648" cy="8640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1544725" cy="82942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59431"/>
            <a:ext cx="1440160" cy="7920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501008"/>
            <a:ext cx="1384533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04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www.wikipedia.sk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smtClean="0"/>
              <a:t>Alternatívna učebnica dejepisu pre 9. ročník ZŠ: Slovensko v 20. storočí; R. </a:t>
            </a:r>
            <a:r>
              <a:rPr lang="sk-SK" dirty="0" err="1" smtClean="0"/>
              <a:t>Letz</a:t>
            </a:r>
            <a:endParaRPr lang="sk-SK" dirty="0" smtClean="0"/>
          </a:p>
          <a:p>
            <a:r>
              <a:rPr lang="sk-SK" dirty="0" smtClean="0"/>
              <a:t>Nová učebnica dejepisu pre 9. ročník ZŠ; D. Kováč, V. </a:t>
            </a:r>
            <a:r>
              <a:rPr lang="sk-SK" dirty="0" err="1" smtClean="0"/>
              <a:t>Kratochvíl</a:t>
            </a:r>
            <a:r>
              <a:rPr lang="sk-SK" dirty="0" smtClean="0"/>
              <a:t>, I. Kamenec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292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I. Československá republika </a:t>
            </a:r>
            <a:r>
              <a:rPr lang="sk-SK" dirty="0" smtClean="0"/>
              <a:t>(1918 – 1938) bola </a:t>
            </a:r>
            <a:r>
              <a:rPr lang="sk-SK" b="1" dirty="0" smtClean="0"/>
              <a:t>mnohonárodnostným štátom</a:t>
            </a:r>
            <a:r>
              <a:rPr lang="sk-SK" dirty="0" smtClean="0"/>
              <a:t>...</a:t>
            </a:r>
          </a:p>
          <a:p>
            <a:r>
              <a:rPr lang="sk-SK" b="1" dirty="0" smtClean="0"/>
              <a:t>Okrem</a:t>
            </a:r>
            <a:r>
              <a:rPr lang="sk-SK" dirty="0" smtClean="0"/>
              <a:t> dvoch </a:t>
            </a:r>
            <a:r>
              <a:rPr lang="sk-SK" b="1" dirty="0" smtClean="0"/>
              <a:t>hlavných národov </a:t>
            </a:r>
            <a:r>
              <a:rPr lang="sk-SK" dirty="0" smtClean="0">
                <a:solidFill>
                  <a:srgbClr val="FF0000"/>
                </a:solidFill>
              </a:rPr>
              <a:t>Slovákov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FF0000"/>
                </a:solidFill>
              </a:rPr>
              <a:t>Čechov</a:t>
            </a:r>
            <a:r>
              <a:rPr lang="sk-SK" dirty="0" smtClean="0"/>
              <a:t> ju tvorili </a:t>
            </a:r>
            <a:r>
              <a:rPr lang="sk-SK" b="1" dirty="0" smtClean="0"/>
              <a:t>národnostné menšiny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Mnohonárodnostný štát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3048000" cy="14954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55320" y="5009207"/>
            <a:ext cx="514115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O I. československej republike sa zvyklo hovoriť</a:t>
            </a:r>
          </a:p>
          <a:p>
            <a:pPr algn="ctr"/>
            <a:r>
              <a:rPr lang="sk-SK" dirty="0"/>
              <a:t>a</a:t>
            </a:r>
            <a:r>
              <a:rPr lang="sk-SK" dirty="0" smtClean="0"/>
              <a:t>j ako o „malom“ Rakúsko–Uhorsku...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7442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3877815"/>
          </a:xfrm>
        </p:spPr>
        <p:txBody>
          <a:bodyPr/>
          <a:lstStyle/>
          <a:p>
            <a:r>
              <a:rPr lang="sk-SK" dirty="0" smtClean="0"/>
              <a:t>V </a:t>
            </a:r>
            <a:r>
              <a:rPr lang="sk-SK" u="sng" dirty="0" smtClean="0"/>
              <a:t>I. Československej republike </a:t>
            </a:r>
            <a:r>
              <a:rPr lang="sk-SK" dirty="0" smtClean="0"/>
              <a:t>bolo nasledovné národnostné zloženie: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Česi – 7 miliónov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Nemci – 3,3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Slováci – 2,3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Maďari – 0,7 milióna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err="1" smtClean="0"/>
              <a:t>Rusíni</a:t>
            </a:r>
            <a:r>
              <a:rPr lang="sk-SK" dirty="0" smtClean="0"/>
              <a:t> – 0,5 milióna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Národnostné zloženie...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63888" y="4941168"/>
            <a:ext cx="5580112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Všimnite si, že I. ČSR bola mnohonárodnostným </a:t>
            </a:r>
          </a:p>
          <a:p>
            <a:pPr algn="ctr"/>
            <a:r>
              <a:rPr lang="sk-SK" dirty="0"/>
              <a:t>š</a:t>
            </a:r>
            <a:r>
              <a:rPr lang="sk-SK" dirty="0" smtClean="0"/>
              <a:t>tátom, kde ani jeden z národov nebol väčšinový</a:t>
            </a:r>
          </a:p>
          <a:p>
            <a:pPr marL="285750" indent="-285750" algn="ctr">
              <a:buFont typeface="Symbol"/>
              <a:buChar char="Þ"/>
            </a:pPr>
            <a:r>
              <a:rPr lang="sk-SK" dirty="0" smtClean="0"/>
              <a:t>Čechov bolo iba 46%...preto jedným z východísk 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 argumentácii proti nepriateľom ČSR bolo tvrdenie </a:t>
            </a:r>
          </a:p>
          <a:p>
            <a:pPr algn="ctr"/>
            <a:r>
              <a:rPr lang="sk-SK" dirty="0"/>
              <a:t>o</a:t>
            </a:r>
            <a:r>
              <a:rPr lang="sk-SK" dirty="0" smtClean="0"/>
              <a:t> jednotnom československom národe, ktorý by tak tvoril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äčšinu </a:t>
            </a:r>
            <a:r>
              <a:rPr lang="sk-SK" dirty="0" smtClean="0">
                <a:sym typeface="Wingdings" pitchFamily="2" charset="2"/>
              </a:rPr>
              <a:t> 60%  koncepcia „čechoslovakizmu“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6760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smtClean="0"/>
              <a:t>Na Slovensku </a:t>
            </a:r>
            <a:r>
              <a:rPr lang="sk-SK" dirty="0" smtClean="0"/>
              <a:t>boli </a:t>
            </a:r>
            <a:r>
              <a:rPr lang="sk-SK" b="1" dirty="0" smtClean="0"/>
              <a:t>najpočetnejšou</a:t>
            </a:r>
            <a:r>
              <a:rPr lang="sk-SK" dirty="0" smtClean="0"/>
              <a:t> národnostnou </a:t>
            </a:r>
            <a:r>
              <a:rPr lang="sk-SK" b="1" dirty="0" smtClean="0"/>
              <a:t>menšinou maďarskí občania</a:t>
            </a:r>
            <a:r>
              <a:rPr lang="sk-SK" dirty="0" smtClean="0"/>
              <a:t> ...</a:t>
            </a:r>
            <a:r>
              <a:rPr lang="sk-SK" b="1" dirty="0" smtClean="0"/>
              <a:t>z vládnuceho národa </a:t>
            </a:r>
            <a:r>
              <a:rPr lang="sk-SK" dirty="0" smtClean="0"/>
              <a:t>v bývalom Uhorsku sa takpovediac „z večera do rána“ </a:t>
            </a:r>
            <a:r>
              <a:rPr lang="sk-SK" b="1" dirty="0" smtClean="0"/>
              <a:t>stali</a:t>
            </a:r>
            <a:r>
              <a:rPr lang="sk-SK" dirty="0" smtClean="0"/>
              <a:t> národnostnou </a:t>
            </a:r>
            <a:r>
              <a:rPr lang="sk-SK" b="1" dirty="0" smtClean="0"/>
              <a:t>menšinou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 ťažko sa prispôsobovali novým pomerom v I. ČSR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Maďarská menšina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09120"/>
            <a:ext cx="2476500" cy="16478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46741" y="5229200"/>
            <a:ext cx="497764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 Slovensku bola cca 17% maďarská menšina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80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Druhou najsilnejšou menšinou na Slovensku boli Nemci (Horný a Dolný Spiš, Handlová, banské oblasti...)</a:t>
            </a:r>
          </a:p>
          <a:p>
            <a:pPr algn="just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Nemecká menšina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21088"/>
            <a:ext cx="2057400" cy="11811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843808" y="4653136"/>
            <a:ext cx="49055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Na Slovensku bola cca 4,5% nemecká menšina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7667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smtClean="0"/>
              <a:t>Národnostná menšina </a:t>
            </a:r>
            <a:r>
              <a:rPr lang="sk-SK" b="1" dirty="0" err="1" smtClean="0"/>
              <a:t>Rusínov</a:t>
            </a:r>
            <a:r>
              <a:rPr lang="sk-SK" b="1" dirty="0" smtClean="0"/>
              <a:t> a Ukrajincov </a:t>
            </a:r>
            <a:r>
              <a:rPr lang="sk-SK" dirty="0" smtClean="0"/>
              <a:t>tvorila na Slovensku </a:t>
            </a:r>
            <a:r>
              <a:rPr lang="sk-SK" b="1" dirty="0" smtClean="0"/>
              <a:t>2,5%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 v bývalom Uhorsku im hrozilo splynutie s vládnucim národom (rovnako aj Slovákom), ale v I. ČSR (1918 – 1938) sa mohli slobodne rozvíjať  </a:t>
            </a:r>
            <a:r>
              <a:rPr lang="sk-SK" dirty="0" smtClean="0">
                <a:solidFill>
                  <a:srgbClr val="FF0000"/>
                </a:solidFill>
                <a:sym typeface="Wingdings" pitchFamily="2" charset="2"/>
              </a:rPr>
              <a:t>nachádzali sa hlavne na území </a:t>
            </a:r>
            <a:r>
              <a:rPr lang="sk-SK" b="1" dirty="0" smtClean="0">
                <a:solidFill>
                  <a:srgbClr val="FF0000"/>
                </a:solidFill>
                <a:sym typeface="Wingdings" pitchFamily="2" charset="2"/>
              </a:rPr>
              <a:t>Podkarpatskej Rusi</a:t>
            </a:r>
            <a:r>
              <a:rPr lang="sk-SK" dirty="0" smtClean="0">
                <a:solidFill>
                  <a:srgbClr val="FF0000"/>
                </a:solidFill>
                <a:sym typeface="Wingdings" pitchFamily="2" charset="2"/>
              </a:rPr>
              <a:t>, ktorá bola súčasťou I. ČSR medzivojnového obdobia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Ukrajinci a </a:t>
            </a:r>
            <a:r>
              <a:rPr lang="sk-SK" dirty="0" err="1" smtClean="0"/>
              <a:t>Rusíni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9411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78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Po prvý raz sa pri sčítaní obyvateľstva objavila aj </a:t>
            </a:r>
            <a:r>
              <a:rPr lang="sk-SK" b="1" dirty="0" smtClean="0"/>
              <a:t>židovská národnosť </a:t>
            </a:r>
            <a:r>
              <a:rPr lang="sk-SK" dirty="0" smtClean="0"/>
              <a:t>&lt;= prihlásila sa k nej zhruba polovica obyvateľstva židovského vierovyznania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Židovská národnosť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61138"/>
            <a:ext cx="2657475" cy="17240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91880" y="4822985"/>
            <a:ext cx="539121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 židovskej národnosti sa prihlásilo zhruba </a:t>
            </a:r>
          </a:p>
          <a:p>
            <a:pPr algn="ctr"/>
            <a:r>
              <a:rPr lang="sk-SK" dirty="0" smtClean="0"/>
              <a:t>70000 ľudí, išlo hlavne o inteligenciu ako napr.:</a:t>
            </a:r>
          </a:p>
          <a:p>
            <a:pPr algn="ctr"/>
            <a:r>
              <a:rPr lang="sk-SK" dirty="0"/>
              <a:t>o</a:t>
            </a:r>
            <a:r>
              <a:rPr lang="sk-SK" dirty="0" smtClean="0"/>
              <a:t>bchodníci, bankári, podnikatelia, lekári, právnici,</a:t>
            </a:r>
          </a:p>
          <a:p>
            <a:pPr algn="ctr"/>
            <a:r>
              <a:rPr lang="sk-SK" dirty="0"/>
              <a:t>u</a:t>
            </a:r>
            <a:r>
              <a:rPr lang="sk-SK" dirty="0" smtClean="0"/>
              <a:t>čitelia...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8628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smtClean="0"/>
              <a:t>Česi na Slovensku tvorili osobitnú národnostnú skupinu</a:t>
            </a:r>
            <a:r>
              <a:rPr lang="sk-SK" dirty="0" smtClean="0"/>
              <a:t>...bolo ich tu zhruba </a:t>
            </a:r>
            <a:r>
              <a:rPr lang="sk-SK" b="1" dirty="0" smtClean="0"/>
              <a:t>120 000 </a:t>
            </a:r>
            <a:r>
              <a:rPr lang="sk-SK" dirty="0" smtClean="0"/>
              <a:t>a prichádzali sem za prácou (hlavne úradníci a učitelia) </a:t>
            </a:r>
            <a:r>
              <a:rPr lang="sk-SK" dirty="0" smtClean="0">
                <a:sym typeface="Wingdings" pitchFamily="2" charset="2"/>
              </a:rPr>
              <a:t></a:t>
            </a:r>
            <a:r>
              <a:rPr lang="sk-SK" dirty="0" smtClean="0">
                <a:solidFill>
                  <a:srgbClr val="FF0000"/>
                </a:solidFill>
              </a:rPr>
              <a:t> čo spočiatku malo svoj význam pri potláčaní maďarizácie a „naštartovaní“ školstva, ale neskôr zaberali pracovné miesta už vyštudovanej slovenskej inteligencii...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Česi na Slovensku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005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Pri vytyčovaní hraníc československej republiky sa vláda zaviazala zachovávať:</a:t>
            </a:r>
          </a:p>
          <a:p>
            <a:pPr>
              <a:buFontTx/>
              <a:buChar char="-"/>
            </a:pPr>
            <a:r>
              <a:rPr lang="sk-SK" b="1" dirty="0" smtClean="0"/>
              <a:t>Politické</a:t>
            </a:r>
          </a:p>
          <a:p>
            <a:pPr>
              <a:buFontTx/>
              <a:buChar char="-"/>
            </a:pPr>
            <a:r>
              <a:rPr lang="sk-SK" b="1" dirty="0" smtClean="0"/>
              <a:t>Občianske</a:t>
            </a:r>
          </a:p>
          <a:p>
            <a:pPr>
              <a:buFontTx/>
              <a:buChar char="-"/>
            </a:pPr>
            <a:r>
              <a:rPr lang="sk-SK" b="1" dirty="0" smtClean="0"/>
              <a:t>Kultúrne </a:t>
            </a:r>
          </a:p>
          <a:p>
            <a:pPr>
              <a:buFontTx/>
              <a:buChar char="-"/>
            </a:pPr>
            <a:endParaRPr lang="sk-SK" dirty="0"/>
          </a:p>
          <a:p>
            <a:pPr algn="just"/>
            <a:r>
              <a:rPr lang="sk-SK" i="1" dirty="0" smtClean="0"/>
              <a:t>Ak žilo v danej oblasti viacej ako 20% menšinového obyvateľstva </a:t>
            </a:r>
            <a:r>
              <a:rPr lang="sk-SK" i="1" dirty="0" smtClean="0">
                <a:sym typeface="Wingdings" pitchFamily="2" charset="2"/>
              </a:rPr>
              <a:t> na školách a úradoch sa mohol používať ich materinský jazyk...</a:t>
            </a:r>
            <a:endParaRPr lang="sk-SK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Záväzky vlády ČSR...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2987824" y="3429000"/>
            <a:ext cx="36724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práva národnostných menšín</a:t>
            </a:r>
            <a:endParaRPr lang="sk-SK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411760" y="335699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endCxn id="4" idx="3"/>
          </p:cNvCxnSpPr>
          <p:nvPr/>
        </p:nvCxnSpPr>
        <p:spPr>
          <a:xfrm flipV="1">
            <a:off x="2699792" y="3613666"/>
            <a:ext cx="288032" cy="10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483768" y="3789040"/>
            <a:ext cx="504056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041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448</TotalTime>
  <Words>553</Words>
  <Application>Microsoft Office PowerPoint</Application>
  <PresentationFormat>Prezentácia na obrazovke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Tvrdý obal</vt:lpstr>
      <vt:lpstr>Spoluobčania či protivníci? </vt:lpstr>
      <vt:lpstr>Mnohonárodnostný štát</vt:lpstr>
      <vt:lpstr>Národnostné zloženie...</vt:lpstr>
      <vt:lpstr>Maďarská menšina</vt:lpstr>
      <vt:lpstr>Nemecká menšina</vt:lpstr>
      <vt:lpstr>Ukrajinci a Rusíni</vt:lpstr>
      <vt:lpstr>Židovská národnosť</vt:lpstr>
      <vt:lpstr>Česi na Slovensku</vt:lpstr>
      <vt:lpstr>Záväzky vlády ČSR...</vt:lpstr>
      <vt:lpstr>Rómska otázka</vt:lpstr>
      <vt:lpstr>Národnostná pestrosť...</vt:lpstr>
      <vt:lpstr>Použitá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Spoluobčania, či protivníci?</dc:title>
  <dc:creator>Brano</dc:creator>
  <cp:lastModifiedBy>jarka</cp:lastModifiedBy>
  <cp:revision>39</cp:revision>
  <dcterms:created xsi:type="dcterms:W3CDTF">2012-11-19T17:29:13Z</dcterms:created>
  <dcterms:modified xsi:type="dcterms:W3CDTF">2016-12-18T23:24:03Z</dcterms:modified>
</cp:coreProperties>
</file>