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67989" y="378824"/>
            <a:ext cx="9186863" cy="2964906"/>
          </a:xfrm>
        </p:spPr>
        <p:txBody>
          <a:bodyPr>
            <a:noAutofit/>
          </a:bodyPr>
          <a:lstStyle/>
          <a:p>
            <a:pPr algn="ctr"/>
            <a:r>
              <a:rPr lang="pl-PL" sz="4000" b="1" dirty="0"/>
              <a:t>Sposoby dostosowania warunków i form przeprowadzania</a:t>
            </a:r>
            <a:br>
              <a:rPr lang="pl-PL" sz="4000" b="1" dirty="0"/>
            </a:br>
            <a:r>
              <a:rPr lang="pl-PL" sz="4000" b="1" dirty="0"/>
              <a:t>egzaminu ósmoklasisty </a:t>
            </a:r>
            <a:br>
              <a:rPr lang="pl-PL" sz="4000" b="1" dirty="0"/>
            </a:br>
            <a:r>
              <a:rPr lang="pl-PL" sz="4000" b="1" dirty="0"/>
              <a:t>w roku szkolnym </a:t>
            </a:r>
            <a:r>
              <a:rPr lang="pl-PL" sz="4000" b="1" dirty="0" smtClean="0"/>
              <a:t>2022/2023</a:t>
            </a:r>
            <a:endParaRPr lang="pl-PL" sz="4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23406" y="3997234"/>
            <a:ext cx="10097588" cy="1672046"/>
          </a:xfrm>
        </p:spPr>
        <p:txBody>
          <a:bodyPr>
            <a:normAutofit fontScale="92500"/>
          </a:bodyPr>
          <a:lstStyle/>
          <a:p>
            <a:pPr algn="ctr"/>
            <a:r>
              <a:rPr lang="pl-PL" sz="3800" dirty="0"/>
              <a:t>Szkoła podstawowa nr 312 w warszawie</a:t>
            </a:r>
          </a:p>
          <a:p>
            <a:pPr algn="r"/>
            <a:r>
              <a:rPr lang="pl-PL" dirty="0" smtClean="0"/>
              <a:t>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6524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Harmonogram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7383" y="1853754"/>
            <a:ext cx="12043954" cy="39984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/>
              <a:t>Termin dodatkowy:</a:t>
            </a:r>
          </a:p>
          <a:p>
            <a:r>
              <a:rPr lang="pl-PL" sz="3200" dirty="0"/>
              <a:t>język polski – </a:t>
            </a:r>
            <a:r>
              <a:rPr lang="pl-PL" sz="3200" dirty="0" smtClean="0"/>
              <a:t>12 </a:t>
            </a:r>
            <a:r>
              <a:rPr lang="pl-PL" sz="3200" dirty="0"/>
              <a:t>czerwca </a:t>
            </a:r>
            <a:r>
              <a:rPr lang="pl-PL" sz="3200" dirty="0" smtClean="0"/>
              <a:t>2023 </a:t>
            </a:r>
            <a:r>
              <a:rPr lang="pl-PL" sz="3200" dirty="0"/>
              <a:t>r. </a:t>
            </a:r>
            <a:r>
              <a:rPr lang="pl-PL" sz="3200" dirty="0" smtClean="0"/>
              <a:t>(poniedziałek) </a:t>
            </a:r>
            <a:r>
              <a:rPr lang="pl-PL" sz="3200" dirty="0"/>
              <a:t>– godz. 9:00 </a:t>
            </a:r>
          </a:p>
          <a:p>
            <a:r>
              <a:rPr lang="pl-PL" sz="3200" dirty="0"/>
              <a:t>matematyka – </a:t>
            </a:r>
            <a:r>
              <a:rPr lang="pl-PL" sz="3200" dirty="0" smtClean="0"/>
              <a:t>13 </a:t>
            </a:r>
            <a:r>
              <a:rPr lang="pl-PL" sz="3200" dirty="0"/>
              <a:t>czerwca </a:t>
            </a:r>
            <a:r>
              <a:rPr lang="pl-PL" sz="3200" dirty="0" smtClean="0"/>
              <a:t>2023 </a:t>
            </a:r>
            <a:r>
              <a:rPr lang="pl-PL" sz="3200" dirty="0"/>
              <a:t>r. </a:t>
            </a:r>
            <a:r>
              <a:rPr lang="pl-PL" sz="3200" dirty="0" smtClean="0"/>
              <a:t>(wtorek) </a:t>
            </a:r>
            <a:r>
              <a:rPr lang="pl-PL" sz="3200" dirty="0"/>
              <a:t>– godz. 9:00</a:t>
            </a:r>
          </a:p>
          <a:p>
            <a:r>
              <a:rPr lang="pl-PL" sz="3200" dirty="0"/>
              <a:t>język obcy nowożytny – </a:t>
            </a:r>
            <a:r>
              <a:rPr lang="pl-PL" sz="3200" dirty="0" smtClean="0"/>
              <a:t>14 </a:t>
            </a:r>
            <a:r>
              <a:rPr lang="pl-PL" sz="3200" dirty="0"/>
              <a:t>czerwca </a:t>
            </a:r>
            <a:r>
              <a:rPr lang="pl-PL" sz="3200" dirty="0" smtClean="0"/>
              <a:t>2023r</a:t>
            </a:r>
            <a:r>
              <a:rPr lang="pl-PL" sz="3200" dirty="0"/>
              <a:t>. </a:t>
            </a:r>
            <a:r>
              <a:rPr lang="pl-PL" sz="3200" dirty="0" smtClean="0"/>
              <a:t>(środa) </a:t>
            </a:r>
            <a:r>
              <a:rPr lang="pl-PL" sz="3200" dirty="0"/>
              <a:t>– godz. 9:00</a:t>
            </a:r>
          </a:p>
          <a:p>
            <a:pPr marL="0" indent="0" algn="ctr">
              <a:buNone/>
            </a:pPr>
            <a:r>
              <a:rPr lang="pl-PL" sz="3200" b="1" dirty="0"/>
              <a:t>WYNIKI </a:t>
            </a:r>
            <a:r>
              <a:rPr lang="pl-PL" sz="3200" b="1"/>
              <a:t>– </a:t>
            </a:r>
            <a:r>
              <a:rPr lang="pl-PL" sz="3200" b="1" smtClean="0"/>
              <a:t>3 </a:t>
            </a:r>
            <a:r>
              <a:rPr lang="pl-PL" sz="3200" b="1"/>
              <a:t>lipca </a:t>
            </a:r>
            <a:r>
              <a:rPr lang="pl-PL" sz="3200" b="1" smtClean="0"/>
              <a:t>2023 </a:t>
            </a:r>
            <a:r>
              <a:rPr lang="pl-PL" sz="3200" b="1" dirty="0"/>
              <a:t>r. </a:t>
            </a:r>
          </a:p>
          <a:p>
            <a:pPr marL="0" indent="0" algn="ctr">
              <a:buNone/>
            </a:pP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2470651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Dziękujemy za uwagę </a:t>
            </a:r>
            <a:r>
              <a:rPr lang="pl-PL" dirty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 flipH="1">
            <a:off x="8595359" y="1737360"/>
            <a:ext cx="3030583" cy="4506687"/>
          </a:xfrm>
        </p:spPr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1026" name="Picture 2" descr="Znalezione obrazy dla zapytania uÅcisk dÅo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579" y="1853754"/>
            <a:ext cx="6815788" cy="383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7118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FORMA EGZAMINU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51579" y="2015732"/>
            <a:ext cx="10252741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4000" dirty="0"/>
              <a:t>Dostosowanie formy egzaminu ósmoklasisty polega na przygotowaniu </a:t>
            </a:r>
            <a:r>
              <a:rPr lang="pl-PL" sz="4000" b="1" dirty="0"/>
              <a:t>odrębnych arkuszy </a:t>
            </a:r>
            <a:r>
              <a:rPr lang="pl-PL" sz="4000" dirty="0"/>
              <a:t>dostosowanych do potrzeb i możliwości zdających.</a:t>
            </a:r>
          </a:p>
        </p:txBody>
      </p:sp>
    </p:spTree>
    <p:extLst>
      <p:ext uri="{BB962C8B-B14F-4D97-AF65-F5344CB8AC3E}">
        <p14:creationId xmlns:p14="http://schemas.microsoft.com/office/powerpoint/2010/main" val="3147924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Warunki egzaminu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3327" y="1476103"/>
            <a:ext cx="10571528" cy="4493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Dostosowanie warunków przeprowadzania egzaminu </a:t>
            </a:r>
            <a:r>
              <a:rPr lang="pl-PL" dirty="0"/>
              <a:t>ósmoklasisty polega między innymi na:</a:t>
            </a:r>
          </a:p>
          <a:p>
            <a:r>
              <a:rPr lang="pl-PL" sz="2400" dirty="0" smtClean="0"/>
              <a:t>zminimalizowaniu </a:t>
            </a:r>
            <a:r>
              <a:rPr lang="pl-PL" sz="2400" dirty="0"/>
              <a:t>ograniczeń wynikających z niepełnosprawności, niedostosowania społecznego lub zagrożenia niedostosowaniem społecznym ucznia</a:t>
            </a:r>
          </a:p>
          <a:p>
            <a:r>
              <a:rPr lang="pl-PL" sz="2400" dirty="0"/>
              <a:t>zapewnieniu uczniowi miejsca pracy odpowiedniego do jego potrzeb edukacyjnych oraz możliwości psychofizycznych </a:t>
            </a:r>
          </a:p>
          <a:p>
            <a:r>
              <a:rPr lang="pl-PL" sz="2400" dirty="0"/>
              <a:t>wykorzystaniu odpowiedniego sprzętu specjalistycznego i środków dydaktycznych </a:t>
            </a:r>
          </a:p>
          <a:p>
            <a:r>
              <a:rPr lang="pl-PL" sz="2400" dirty="0"/>
              <a:t>odpowiednim przedłużeniu czasu przewidzianego na przeprowadzenie egzaminu ósmoklasisty</a:t>
            </a:r>
          </a:p>
        </p:txBody>
      </p:sp>
    </p:spTree>
    <p:extLst>
      <p:ext uri="{BB962C8B-B14F-4D97-AF65-F5344CB8AC3E}">
        <p14:creationId xmlns:p14="http://schemas.microsoft.com/office/powerpoint/2010/main" val="980300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29515" y="779582"/>
            <a:ext cx="4818592" cy="554018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Warunki egzaminu </a:t>
            </a:r>
            <a:r>
              <a:rPr lang="pl-PL" sz="3100" b="1" cap="none" dirty="0"/>
              <a:t>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51579" y="1828800"/>
            <a:ext cx="10540124" cy="4075611"/>
          </a:xfrm>
        </p:spPr>
        <p:txBody>
          <a:bodyPr>
            <a:normAutofit/>
          </a:bodyPr>
          <a:lstStyle/>
          <a:p>
            <a:r>
              <a:rPr lang="pl-PL" sz="2200" dirty="0"/>
              <a:t>ustaleniu zasad oceniania rozwiązań zadań wykorzystywanych do przeprowadzania egzaminu ósmoklasisty, o których mowa w art. 9a ust. 2 pkt 2 ustawy o systemie oświaty, uwzględniających potrzeby edukacyjne oraz możliwości psychofizyczne ucznia</a:t>
            </a:r>
          </a:p>
          <a:p>
            <a:r>
              <a:rPr lang="pl-PL" sz="2200" dirty="0"/>
              <a:t>zapewnieniu obecności i pomocy w czasie egzaminu ósmoklasisty nauczyciela wspomagającego ucznia w czytaniu lub pisaniu lub specjalisty odpowiednio z zakresu danego rodzaju niepełnosprawności, niedostosowania społecznego lub zagrożenia niedostosowaniem społecznym, jeżeli jest to niezbędne dla uzyskania właściwego kontaktu z uczniem lub pomocy w obsłudze sprzętu specjalistycznego i środków dydaktycznych</a:t>
            </a:r>
          </a:p>
          <a:p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34097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Uczniowie uprawnieni do dostosowania: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8194" y="1853754"/>
            <a:ext cx="11848011" cy="4037595"/>
          </a:xfrm>
        </p:spPr>
        <p:txBody>
          <a:bodyPr>
            <a:normAutofit/>
          </a:bodyPr>
          <a:lstStyle/>
          <a:p>
            <a:r>
              <a:rPr lang="pl-PL" sz="2200" dirty="0"/>
              <a:t>posiadający orzeczenie o potrzebie kształcenia specjalnego wydane ze względu na niepełnosprawność </a:t>
            </a:r>
          </a:p>
          <a:p>
            <a:r>
              <a:rPr lang="pl-PL" sz="2200" dirty="0"/>
              <a:t>posiadający orzeczenie o potrzebie kształcenia specjalnego wydane ze względu na niedostosowanie społeczne lub zagrożenie niedostosowaniem społecznym </a:t>
            </a:r>
          </a:p>
          <a:p>
            <a:r>
              <a:rPr lang="pl-PL" sz="2200" dirty="0"/>
              <a:t>posiadający orzeczenie o potrzebie indywidualnego nauczania </a:t>
            </a:r>
          </a:p>
          <a:p>
            <a:r>
              <a:rPr lang="pl-PL" sz="2200" dirty="0"/>
              <a:t>chorzy lub niesprawni czasowo </a:t>
            </a:r>
          </a:p>
          <a:p>
            <a:r>
              <a:rPr lang="pl-PL" sz="2200" dirty="0"/>
              <a:t>posiadający opinię poradni psychologiczno-pedagogicznej, w tym poradni specjalistycznej,                 o specyficznych trudnościach w uczeniu się,  w tym: z dysleksją, dysgrafią, dysortografią, dyskalkulią </a:t>
            </a:r>
          </a:p>
          <a:p>
            <a:endParaRPr lang="pl-PL" sz="22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4179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Uczniowie uprawnieni do dostosowania: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który w roku szkolnym </a:t>
            </a:r>
            <a:r>
              <a:rPr lang="pl-PL" dirty="0" smtClean="0"/>
              <a:t>2022/2023 </a:t>
            </a:r>
            <a:r>
              <a:rPr lang="pl-PL" dirty="0"/>
              <a:t>był objęty pomocą psychologiczno-pedagogiczną w szkole ze względu na: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trudności adaptacyjne związane z wcześniejszym kształceniem za granicą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zaburzenia komunikacji językowej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sytuację kryzysową lub traumatyczną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/>
              <a:t>cudzoziemiec, któremu ograniczona znajomość języka polskiego utrudnia zrozumienie czytanego tekstu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4278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Podstawy do przyznania dostosowań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Orzeczenie o potrzebie kształcenia specjalnego </a:t>
            </a:r>
          </a:p>
          <a:p>
            <a:r>
              <a:rPr lang="pl-PL" sz="3600" dirty="0"/>
              <a:t>Opinia poradni psychologiczno-pedagogicznej </a:t>
            </a:r>
          </a:p>
          <a:p>
            <a:r>
              <a:rPr lang="pl-PL" sz="3600" dirty="0"/>
              <a:t>Zaświadczenie lekarskie </a:t>
            </a:r>
          </a:p>
          <a:p>
            <a:r>
              <a:rPr lang="pl-PL" sz="3600" dirty="0"/>
              <a:t>Opinia rady pedagogicznej </a:t>
            </a:r>
          </a:p>
        </p:txBody>
      </p:sp>
    </p:spTree>
    <p:extLst>
      <p:ext uri="{BB962C8B-B14F-4D97-AF65-F5344CB8AC3E}">
        <p14:creationId xmlns:p14="http://schemas.microsoft.com/office/powerpoint/2010/main" val="3611820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51580" y="804520"/>
            <a:ext cx="9259964" cy="763024"/>
          </a:xfrm>
        </p:spPr>
        <p:txBody>
          <a:bodyPr/>
          <a:lstStyle/>
          <a:p>
            <a:pPr algn="ctr"/>
            <a:r>
              <a:rPr lang="pl-PL" b="1" dirty="0"/>
              <a:t>Możliwe Dostosowania: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9451" y="1737360"/>
            <a:ext cx="11534503" cy="4271554"/>
          </a:xfrm>
        </p:spPr>
        <p:txBody>
          <a:bodyPr>
            <a:noAutofit/>
          </a:bodyPr>
          <a:lstStyle/>
          <a:p>
            <a:r>
              <a:rPr lang="pl-PL" dirty="0"/>
              <a:t>Wydłużony czas pracy z arkuszem egzaminacyjnym </a:t>
            </a:r>
          </a:p>
          <a:p>
            <a:r>
              <a:rPr lang="pl-PL" dirty="0"/>
              <a:t>Oddzielna sala </a:t>
            </a:r>
          </a:p>
          <a:p>
            <a:r>
              <a:rPr lang="pl-PL" dirty="0"/>
              <a:t>Obecność nauczyciela wspomagającego </a:t>
            </a:r>
          </a:p>
          <a:p>
            <a:r>
              <a:rPr lang="pl-PL" dirty="0"/>
              <a:t>Korzystanie z urządzeń technicznych </a:t>
            </a:r>
          </a:p>
          <a:p>
            <a:r>
              <a:rPr lang="pl-PL" dirty="0"/>
              <a:t>Czas przedłużony o dodatkowe przerwy </a:t>
            </a:r>
          </a:p>
          <a:p>
            <a:r>
              <a:rPr lang="pl-PL" dirty="0"/>
              <a:t>Odczytanie poleceń przez nauczyciela </a:t>
            </a:r>
          </a:p>
          <a:p>
            <a:r>
              <a:rPr lang="pl-PL" dirty="0"/>
              <a:t>Arkusz egzaminacyjny dostosowany do dysfunkcji </a:t>
            </a:r>
          </a:p>
          <a:p>
            <a:r>
              <a:rPr lang="pl-PL" dirty="0"/>
              <a:t>Kryteria oceniania </a:t>
            </a:r>
          </a:p>
          <a:p>
            <a:r>
              <a:rPr lang="pl-PL" dirty="0"/>
              <a:t>Korzystanie z zaleconego przez lekarza sprzętu medycznego i leków koniecznych ze względu na chorobę </a:t>
            </a:r>
          </a:p>
        </p:txBody>
      </p:sp>
    </p:spTree>
    <p:extLst>
      <p:ext uri="{BB962C8B-B14F-4D97-AF65-F5344CB8AC3E}">
        <p14:creationId xmlns:p14="http://schemas.microsoft.com/office/powerpoint/2010/main" val="1687399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Harmonogram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4320" y="1853754"/>
            <a:ext cx="11429999" cy="3972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dirty="0"/>
              <a:t>Termin główny:</a:t>
            </a:r>
          </a:p>
          <a:p>
            <a:r>
              <a:rPr lang="pl-PL" sz="2800" dirty="0"/>
              <a:t>język polski – </a:t>
            </a:r>
            <a:r>
              <a:rPr lang="pl-PL" sz="2800" dirty="0" smtClean="0"/>
              <a:t>23 </a:t>
            </a:r>
            <a:r>
              <a:rPr lang="pl-PL" sz="2800" dirty="0"/>
              <a:t>maja </a:t>
            </a:r>
            <a:r>
              <a:rPr lang="pl-PL" sz="2800" dirty="0" smtClean="0"/>
              <a:t>2023 </a:t>
            </a:r>
            <a:r>
              <a:rPr lang="pl-PL" sz="2800" dirty="0"/>
              <a:t>r. (wtorek) – godz. 9:00 </a:t>
            </a:r>
          </a:p>
          <a:p>
            <a:r>
              <a:rPr lang="pl-PL" sz="2800" dirty="0"/>
              <a:t>matematyka – </a:t>
            </a:r>
            <a:r>
              <a:rPr lang="pl-PL" sz="2800" dirty="0" smtClean="0"/>
              <a:t>24 </a:t>
            </a:r>
            <a:r>
              <a:rPr lang="pl-PL" sz="2800" dirty="0"/>
              <a:t>maja </a:t>
            </a:r>
            <a:r>
              <a:rPr lang="pl-PL" sz="2800" dirty="0" smtClean="0"/>
              <a:t>2023 </a:t>
            </a:r>
            <a:r>
              <a:rPr lang="pl-PL" sz="2800" dirty="0"/>
              <a:t>r. (środa) – godz. 9:00 </a:t>
            </a:r>
          </a:p>
          <a:p>
            <a:r>
              <a:rPr lang="pl-PL" sz="2800" dirty="0"/>
              <a:t>język obcy nowożytny – </a:t>
            </a:r>
            <a:r>
              <a:rPr lang="pl-PL" sz="2800" dirty="0" smtClean="0"/>
              <a:t>25 </a:t>
            </a:r>
            <a:r>
              <a:rPr lang="pl-PL" sz="2800" dirty="0"/>
              <a:t>maja </a:t>
            </a:r>
            <a:r>
              <a:rPr lang="pl-PL" sz="2800" dirty="0" smtClean="0"/>
              <a:t>2023 </a:t>
            </a:r>
            <a:r>
              <a:rPr lang="pl-PL" sz="2800" dirty="0"/>
              <a:t>r. (czwartek) – godz. </a:t>
            </a:r>
            <a:r>
              <a:rPr lang="pl-PL" sz="2800" dirty="0" smtClean="0"/>
              <a:t>9:00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66804804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Galeria</Template>
  <TotalTime>112</TotalTime>
  <Words>461</Words>
  <Application>Microsoft Office PowerPoint</Application>
  <PresentationFormat>Panoramiczny</PresentationFormat>
  <Paragraphs>57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Gill Sans MT</vt:lpstr>
      <vt:lpstr>Wingdings</vt:lpstr>
      <vt:lpstr>Gallery</vt:lpstr>
      <vt:lpstr>Sposoby dostosowania warunków i form przeprowadzania egzaminu ósmoklasisty  w roku szkolnym 2022/2023</vt:lpstr>
      <vt:lpstr>FORMA EGZAMINU </vt:lpstr>
      <vt:lpstr>Warunki egzaminu </vt:lpstr>
      <vt:lpstr>Warunki egzaminu c.d.</vt:lpstr>
      <vt:lpstr>Uczniowie uprawnieni do dostosowania: </vt:lpstr>
      <vt:lpstr>Uczniowie uprawnieni do dostosowania: </vt:lpstr>
      <vt:lpstr>Podstawy do przyznania dostosowań</vt:lpstr>
      <vt:lpstr>Możliwe Dostosowania:</vt:lpstr>
      <vt:lpstr>Harmonogram</vt:lpstr>
      <vt:lpstr>Harmonogram </vt:lpstr>
      <vt:lpstr>Dziękujemy za uwagę </vt:lpstr>
    </vt:vector>
  </TitlesOfParts>
  <Company>Edukacja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Sposoby dostosowania warunków i form przeprowadzania egzaminu ósmoklasisty  w roku szkolnym 2019/2020</dc:title>
  <dc:creator>Al</dc:creator>
  <cp:lastModifiedBy>Katarzyna Kazimierczak</cp:lastModifiedBy>
  <cp:revision>24</cp:revision>
  <dcterms:created xsi:type="dcterms:W3CDTF">2019-09-23T07:49:53Z</dcterms:created>
  <dcterms:modified xsi:type="dcterms:W3CDTF">2022-09-06T08:16:08Z</dcterms:modified>
</cp:coreProperties>
</file>