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5" r:id="rId4"/>
    <p:sldId id="269" r:id="rId5"/>
    <p:sldId id="277" r:id="rId6"/>
    <p:sldId id="273" r:id="rId7"/>
    <p:sldId id="276" r:id="rId8"/>
    <p:sldId id="274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00FF"/>
    <a:srgbClr val="3333FF"/>
    <a:srgbClr val="FF0000"/>
    <a:srgbClr val="FF3300"/>
    <a:srgbClr val="FF99FF"/>
    <a:srgbClr val="FF9933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4D189-F97C-4C03-9703-40E5041EC305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5028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030D9-F3A8-4B97-9865-F1FB8EE409D8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3932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10E37-5E05-401D-9968-5C53847CB14B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7473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A8321-32C9-42A5-A2C3-2AE2EB216E03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7476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ADBCF-AA55-481E-B31B-F7A8EC2827FB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451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A496D-D37B-46BC-A135-3F6A503AAE8C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7153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0D0A1-AE73-4AE2-AF16-FDD99CDC128D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0694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40830-6830-4D70-B6A4-D10098D68D78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8552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C6FF5-17F6-467E-9044-92514C7CB43A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0269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5D4EA-AD01-4F86-BB46-BDF19F48BEFA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600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2414B-A8F3-46D4-BF7D-9AD854D65900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7654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4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EDA56B-2C76-47E2-B0C4-9A9749A61F8C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f/f6/Slovakia_borderHungary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41839" y="618803"/>
            <a:ext cx="7192995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latin typeface="+mj-lt"/>
              </a:rPr>
              <a:t>Vznik nového štátu</a:t>
            </a:r>
            <a:endParaRPr lang="sk-SK" sz="60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4" t="46190" r="18844" b="8638"/>
          <a:stretch/>
        </p:blipFill>
        <p:spPr bwMode="auto">
          <a:xfrm>
            <a:off x="963846" y="1988840"/>
            <a:ext cx="6969829" cy="3888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511" y="404664"/>
            <a:ext cx="878497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sz="3200" b="1" dirty="0"/>
              <a:t>Okolnosti vzniku slovenského štátu</a:t>
            </a:r>
          </a:p>
          <a:p>
            <a:endParaRPr lang="sk-SK" sz="3200" b="1" dirty="0"/>
          </a:p>
          <a:p>
            <a:r>
              <a:rPr lang="sk-SK" sz="2800" dirty="0">
                <a:cs typeface="Arial" charset="0"/>
              </a:rPr>
              <a:t>♦ vznik slovenského štátu súčasť politiky Nemecka,</a:t>
            </a:r>
          </a:p>
          <a:p>
            <a:r>
              <a:rPr lang="sk-SK" sz="2800" dirty="0">
                <a:cs typeface="Arial" charset="0"/>
              </a:rPr>
              <a:t>   ktorej cieľom bolo rozbiť ČSR</a:t>
            </a:r>
          </a:p>
          <a:p>
            <a:endParaRPr lang="sk-SK" sz="2800" dirty="0">
              <a:cs typeface="Arial" charset="0"/>
            </a:endParaRPr>
          </a:p>
          <a:p>
            <a:r>
              <a:rPr lang="sk-SK" sz="2800" dirty="0">
                <a:cs typeface="Arial" charset="0"/>
              </a:rPr>
              <a:t>♦ Nemecko hralo dvojakú hru:</a:t>
            </a:r>
          </a:p>
          <a:p>
            <a:r>
              <a:rPr lang="sk-SK" sz="2800" dirty="0">
                <a:cs typeface="Arial" charset="0"/>
              </a:rPr>
              <a:t>   - podporovalo HSĽS v snahe o samostatnosť</a:t>
            </a:r>
          </a:p>
          <a:p>
            <a:r>
              <a:rPr lang="sk-SK" sz="2800" dirty="0">
                <a:cs typeface="Arial" charset="0"/>
              </a:rPr>
              <a:t>   - podporovalo vládu ČSR v tvrdom postupe </a:t>
            </a:r>
          </a:p>
          <a:p>
            <a:r>
              <a:rPr lang="sk-SK" sz="2800" dirty="0">
                <a:cs typeface="Arial" charset="0"/>
              </a:rPr>
              <a:t>     proti Slovenku</a:t>
            </a:r>
          </a:p>
          <a:p>
            <a:endParaRPr lang="sk-SK" sz="2800" dirty="0">
              <a:cs typeface="Arial" charset="0"/>
            </a:endParaRPr>
          </a:p>
          <a:p>
            <a:r>
              <a:rPr lang="sk-SK" sz="2800" dirty="0">
                <a:cs typeface="Arial" charset="0"/>
              </a:rPr>
              <a:t>♦ začiatok marca 1939 vyhlásenie výnimočného</a:t>
            </a:r>
          </a:p>
          <a:p>
            <a:r>
              <a:rPr lang="sk-SK" sz="2800" dirty="0">
                <a:cs typeface="Arial" charset="0"/>
              </a:rPr>
              <a:t>   stavu na Slovensku – </a:t>
            </a:r>
            <a:r>
              <a:rPr lang="sk-SK" sz="2800" b="1" i="1" dirty="0">
                <a:cs typeface="Arial" charset="0"/>
              </a:rPr>
              <a:t>stanné právo</a:t>
            </a:r>
          </a:p>
          <a:p>
            <a:r>
              <a:rPr lang="sk-SK" sz="2800" dirty="0">
                <a:cs typeface="Arial" charset="0"/>
              </a:rPr>
              <a:t>   a vymenovanie novej vlády na </a:t>
            </a:r>
            <a:r>
              <a:rPr lang="sk-SK" sz="2800" dirty="0" smtClean="0">
                <a:cs typeface="Arial" charset="0"/>
              </a:rPr>
              <a:t>čele s </a:t>
            </a:r>
            <a:r>
              <a:rPr lang="sk-SK" sz="2800" b="1" dirty="0" smtClean="0">
                <a:cs typeface="Arial" charset="0"/>
              </a:rPr>
              <a:t>Karolom </a:t>
            </a:r>
            <a:r>
              <a:rPr lang="sk-SK" sz="2800" b="1" dirty="0" err="1" smtClean="0">
                <a:cs typeface="Arial" charset="0"/>
              </a:rPr>
              <a:t>Sidorom</a:t>
            </a:r>
            <a:endParaRPr lang="sk-SK" sz="28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chemeClr val="tx1"/>
                </a:solidFill>
              </a:rPr>
              <a:t>Oklieštené ČSR</a:t>
            </a:r>
          </a:p>
        </p:txBody>
      </p:sp>
      <p:pic>
        <p:nvPicPr>
          <p:cNvPr id="10245" name="Picture 5" descr="09-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76300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09-l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89588"/>
            <a:ext cx="57912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09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86409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sk-SK" sz="2800" dirty="0">
                <a:cs typeface="Arial" charset="0"/>
              </a:rPr>
              <a:t>♦ </a:t>
            </a:r>
            <a:r>
              <a:rPr lang="sk-SK" sz="3200" dirty="0"/>
              <a:t>13. </a:t>
            </a:r>
            <a:r>
              <a:rPr lang="sk-SK" sz="3200" dirty="0" smtClean="0"/>
              <a:t>marec </a:t>
            </a:r>
            <a:r>
              <a:rPr lang="sk-SK" sz="3200" dirty="0"/>
              <a:t>1939 Berlín </a:t>
            </a:r>
            <a:r>
              <a:rPr lang="sk-SK" sz="3200" dirty="0" smtClean="0"/>
              <a:t>– odvolaný prezident J. Tiso bol pozvaný </a:t>
            </a:r>
            <a:r>
              <a:rPr lang="sk-SK" sz="3200" dirty="0" smtClean="0"/>
              <a:t>na rokovanie do Berlína, keďže </a:t>
            </a:r>
            <a:r>
              <a:rPr lang="sk-SK" sz="3200" dirty="0" err="1" smtClean="0"/>
              <a:t>Sidor</a:t>
            </a:r>
            <a:r>
              <a:rPr lang="sk-SK" sz="3200" dirty="0" smtClean="0"/>
              <a:t> odmietol vyhlásenie slov. štátu.</a:t>
            </a:r>
          </a:p>
          <a:p>
            <a:pPr algn="just"/>
            <a:r>
              <a:rPr lang="sk-SK" sz="3200" dirty="0" smtClean="0"/>
              <a:t>    </a:t>
            </a:r>
            <a:r>
              <a:rPr lang="sk-SK" sz="3200" dirty="0"/>
              <a:t>Hitler </a:t>
            </a:r>
            <a:r>
              <a:rPr lang="sk-SK" sz="3200" dirty="0" smtClean="0"/>
              <a:t>vyhlásil: „Obsadím Čechy a </a:t>
            </a:r>
            <a:r>
              <a:rPr lang="sk-SK" sz="3200" dirty="0"/>
              <a:t>Slovensko má 2 možnosti: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0" y="2996952"/>
            <a:ext cx="3600450" cy="1150938"/>
          </a:xfrm>
          <a:prstGeom prst="leftArrow">
            <a:avLst>
              <a:gd name="adj1" fmla="val 50000"/>
              <a:gd name="adj2" fmla="val 7820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sz="2800" b="1" dirty="0"/>
              <a:t>samostatnosť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247457" y="2708920"/>
            <a:ext cx="4896543" cy="1583804"/>
          </a:xfrm>
          <a:prstGeom prst="rightArrow">
            <a:avLst>
              <a:gd name="adj1" fmla="val 50000"/>
              <a:gd name="adj2" fmla="val 82782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sz="2800" b="1" dirty="0" smtClean="0"/>
              <a:t>ponechané osudu -</a:t>
            </a:r>
          </a:p>
          <a:p>
            <a:pPr algn="ctr"/>
            <a:r>
              <a:rPr lang="sk-SK" sz="2800" b="1" dirty="0" smtClean="0"/>
              <a:t>o</a:t>
            </a:r>
            <a:r>
              <a:rPr lang="sk-SK" sz="2800" b="1" dirty="0" smtClean="0"/>
              <a:t>beť maďarského útoku</a:t>
            </a:r>
            <a:endParaRPr lang="sk-SK" sz="2800" b="1" dirty="0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39750" y="5516563"/>
            <a:ext cx="8064500" cy="792162"/>
          </a:xfrm>
          <a:prstGeom prst="flowChartAlternateProces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sz="3200" b="1"/>
              <a:t>14. marec 1939 vznik Slovenského štátu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635896" y="4077072"/>
            <a:ext cx="574675" cy="914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 dirty="0">
                <a:cs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1" grpId="0" animBg="1"/>
      <p:bldP spid="14343" grpId="0" animBg="1"/>
      <p:bldP spid="143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513" y="188640"/>
            <a:ext cx="86409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sz="2800" dirty="0">
                <a:cs typeface="Arial" charset="0"/>
              </a:rPr>
              <a:t>♦ 23. marec 1939 </a:t>
            </a:r>
            <a:r>
              <a:rPr lang="sk-SK" sz="2800" dirty="0" smtClean="0">
                <a:cs typeface="Arial" charset="0"/>
              </a:rPr>
              <a:t>podpísaná </a:t>
            </a:r>
            <a:r>
              <a:rPr lang="sk-SK" sz="2800" b="1" dirty="0" smtClean="0">
                <a:cs typeface="Arial" charset="0"/>
              </a:rPr>
              <a:t>Ochranná </a:t>
            </a:r>
            <a:r>
              <a:rPr lang="sk-SK" sz="2800" b="1" dirty="0">
                <a:cs typeface="Arial" charset="0"/>
              </a:rPr>
              <a:t>zmluva</a:t>
            </a:r>
            <a:r>
              <a:rPr lang="sk-SK" sz="2800" dirty="0">
                <a:cs typeface="Arial" charset="0"/>
              </a:rPr>
              <a:t> s Nemeckom</a:t>
            </a:r>
          </a:p>
          <a:p>
            <a:pPr algn="just" eaLnBrk="1" hangingPunct="1"/>
            <a:r>
              <a:rPr lang="sk-SK" sz="2800" dirty="0">
                <a:cs typeface="Arial" charset="0"/>
              </a:rPr>
              <a:t>   - </a:t>
            </a:r>
            <a:r>
              <a:rPr lang="sk-SK" sz="3200" dirty="0">
                <a:cs typeface="Arial" charset="0"/>
              </a:rPr>
              <a:t>Slovensko </a:t>
            </a:r>
            <a:r>
              <a:rPr lang="sk-SK" sz="3200" b="1" i="1" dirty="0">
                <a:cs typeface="Arial" charset="0"/>
              </a:rPr>
              <a:t>satelit</a:t>
            </a:r>
            <a:r>
              <a:rPr lang="sk-SK" sz="3200" dirty="0">
                <a:cs typeface="Arial" charset="0"/>
              </a:rPr>
              <a:t> Nemecka</a:t>
            </a:r>
          </a:p>
          <a:p>
            <a:pPr algn="just" eaLnBrk="1" hangingPunct="1"/>
            <a:r>
              <a:rPr lang="sk-SK" sz="2800" dirty="0">
                <a:cs typeface="Arial" charset="0"/>
              </a:rPr>
              <a:t>   - </a:t>
            </a:r>
            <a:r>
              <a:rPr lang="sk-SK" sz="2400" dirty="0">
                <a:cs typeface="Arial" charset="0"/>
              </a:rPr>
              <a:t>zriadená tzv. </a:t>
            </a:r>
            <a:r>
              <a:rPr lang="sk-SK" sz="2400" b="1" i="1" dirty="0">
                <a:cs typeface="Arial" charset="0"/>
              </a:rPr>
              <a:t>ochranná</a:t>
            </a:r>
            <a:r>
              <a:rPr lang="sk-SK" sz="2800" b="1" i="1" dirty="0">
                <a:cs typeface="Arial" charset="0"/>
              </a:rPr>
              <a:t> </a:t>
            </a:r>
            <a:r>
              <a:rPr lang="sk-SK" sz="2400" b="1" i="1" dirty="0">
                <a:cs typeface="Arial" charset="0"/>
              </a:rPr>
              <a:t>zóna</a:t>
            </a:r>
            <a:r>
              <a:rPr lang="sk-SK" sz="2400" dirty="0">
                <a:cs typeface="Arial" charset="0"/>
              </a:rPr>
              <a:t>, kde si nemecká armáda </a:t>
            </a:r>
            <a:r>
              <a:rPr lang="sk-SK" sz="2400" dirty="0" smtClean="0">
                <a:cs typeface="Arial" charset="0"/>
              </a:rPr>
              <a:t>      </a:t>
            </a:r>
            <a:r>
              <a:rPr lang="sk-SK" sz="2400" dirty="0">
                <a:cs typeface="Arial" charset="0"/>
              </a:rPr>
              <a:t>mohla zriaďovať svoje posádky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9891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sz="2800">
              <a:cs typeface="Arial" charset="0"/>
            </a:endParaRPr>
          </a:p>
        </p:txBody>
      </p:sp>
      <p:pic>
        <p:nvPicPr>
          <p:cNvPr id="15373" name="Picture 13" descr="Obrázok:Slovakia borderHungar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8065021" cy="39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187450" y="2565400"/>
            <a:ext cx="1944688" cy="7921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1116013" y="2565400"/>
            <a:ext cx="144462" cy="20177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 rot="-848456">
            <a:off x="2484436" y="3791580"/>
            <a:ext cx="4886325" cy="1206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sk-SK" sz="2800" kern="10" dirty="0">
                <a:solidFill>
                  <a:srgbClr val="800080">
                    <a:alpha val="7607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Slovenský štát</a:t>
            </a:r>
          </a:p>
        </p:txBody>
      </p:sp>
    </p:spTree>
    <p:extLst>
      <p:ext uri="{BB962C8B-B14F-4D97-AF65-F5344CB8AC3E}">
        <p14:creationId xmlns="" xmlns:p14="http://schemas.microsoft.com/office/powerpoint/2010/main" val="17721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/>
      <p:bldP spid="15375" grpId="0" animBg="1"/>
      <p:bldP spid="153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1412776"/>
            <a:ext cx="8350363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/>
              <a:t>15. marec </a:t>
            </a:r>
            <a:r>
              <a:rPr lang="sk-SK" sz="3600" b="1" smtClean="0"/>
              <a:t>1939 </a:t>
            </a:r>
          </a:p>
          <a:p>
            <a:endParaRPr lang="sk-SK" sz="3600" b="1" dirty="0" smtClean="0"/>
          </a:p>
          <a:p>
            <a:r>
              <a:rPr lang="sk-SK" sz="3600" b="1" dirty="0" smtClean="0"/>
              <a:t>Nemecko obsadilo Čechy a Moravu</a:t>
            </a:r>
          </a:p>
          <a:p>
            <a:r>
              <a:rPr lang="sk-SK" sz="3600" b="1" dirty="0" smtClean="0"/>
              <a:t> – protektorát</a:t>
            </a:r>
            <a:endParaRPr lang="sk-SK" sz="3600" dirty="0" smtClean="0"/>
          </a:p>
          <a:p>
            <a:r>
              <a:rPr lang="sk-SK" sz="3600" dirty="0" smtClean="0"/>
              <a:t> </a:t>
            </a:r>
            <a:r>
              <a:rPr lang="sk-SK" sz="3200" dirty="0" smtClean="0"/>
              <a:t>(územie, ktoré je spravované iným štátom a </a:t>
            </a:r>
          </a:p>
          <a:p>
            <a:r>
              <a:rPr lang="sk-SK" sz="3200" dirty="0" smtClean="0"/>
              <a:t>   má iba malú samosprávu)</a:t>
            </a:r>
          </a:p>
          <a:p>
            <a:endParaRPr lang="sk-SK" sz="3600" dirty="0" smtClean="0"/>
          </a:p>
          <a:p>
            <a:r>
              <a:rPr lang="sk-SK" sz="3600" dirty="0" smtClean="0"/>
              <a:t>Maďarsko obsadilo Podkarpatskú Rus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9750" y="1700213"/>
            <a:ext cx="822212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3200" dirty="0"/>
              <a:t>♦ 15. marec 1939</a:t>
            </a:r>
          </a:p>
          <a:p>
            <a:pPr eaLnBrk="1" hangingPunct="1"/>
            <a:r>
              <a:rPr lang="sk-SK" sz="3200" dirty="0"/>
              <a:t>   Nemecko obsadilo Čechy a Moravu </a:t>
            </a:r>
            <a:endParaRPr lang="sk-SK" sz="3200" dirty="0" smtClean="0"/>
          </a:p>
          <a:p>
            <a:pPr eaLnBrk="1" hangingPunct="1"/>
            <a:r>
              <a:rPr lang="sk-SK" sz="3200" dirty="0"/>
              <a:t> </a:t>
            </a:r>
            <a:r>
              <a:rPr lang="sk-SK" sz="3200" dirty="0" smtClean="0"/>
              <a:t>  – </a:t>
            </a:r>
            <a:r>
              <a:rPr lang="sk-SK" sz="3200" b="1" dirty="0" smtClean="0"/>
              <a:t>protektorát Čechy a Morava</a:t>
            </a:r>
            <a:endParaRPr lang="sk-SK" sz="3200" b="1" dirty="0"/>
          </a:p>
          <a:p>
            <a:pPr eaLnBrk="1" hangingPunct="1"/>
            <a:r>
              <a:rPr lang="sk-SK" sz="3200" b="1" dirty="0"/>
              <a:t>   </a:t>
            </a:r>
            <a:r>
              <a:rPr lang="sk-SK" sz="3200" dirty="0"/>
              <a:t>(územie, ktoré je spravované iným štátom </a:t>
            </a:r>
            <a:endParaRPr lang="sk-SK" sz="3200" dirty="0" smtClean="0"/>
          </a:p>
          <a:p>
            <a:pPr eaLnBrk="1" hangingPunct="1"/>
            <a:r>
              <a:rPr lang="sk-SK" sz="3200" dirty="0"/>
              <a:t> </a:t>
            </a:r>
            <a:r>
              <a:rPr lang="sk-SK" sz="3200" dirty="0" smtClean="0"/>
              <a:t>   a má iba </a:t>
            </a:r>
            <a:r>
              <a:rPr lang="sk-SK" sz="3200" dirty="0"/>
              <a:t>malú samosprávu</a:t>
            </a:r>
            <a:r>
              <a:rPr lang="sk-SK" sz="3200" dirty="0" smtClean="0"/>
              <a:t>)</a:t>
            </a:r>
          </a:p>
          <a:p>
            <a:pPr eaLnBrk="1" hangingPunct="1"/>
            <a:endParaRPr lang="sk-SK" sz="3200" dirty="0"/>
          </a:p>
          <a:p>
            <a:pPr eaLnBrk="1" hangingPunct="1"/>
            <a:r>
              <a:rPr lang="sk-SK" sz="3200" dirty="0"/>
              <a:t> </a:t>
            </a:r>
            <a:r>
              <a:rPr lang="sk-SK" sz="3200" dirty="0" smtClean="0">
                <a:sym typeface="Wingdings"/>
              </a:rPr>
              <a:t></a:t>
            </a:r>
            <a:r>
              <a:rPr lang="sk-SK" sz="3200" dirty="0" smtClean="0"/>
              <a:t> Maďarsko </a:t>
            </a:r>
            <a:r>
              <a:rPr lang="sk-SK" sz="3200" dirty="0"/>
              <a:t>obsadilo Podkarpatskú Rus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99592" y="5759501"/>
            <a:ext cx="4717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3200" dirty="0">
                <a:cs typeface="Arial" charset="0"/>
              </a:rPr>
              <a:t>♦ ČSR prestala existovať</a:t>
            </a:r>
          </a:p>
        </p:txBody>
      </p:sp>
      <p:pic>
        <p:nvPicPr>
          <p:cNvPr id="17412" name="Picture 4" descr="Cs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10" b="5817"/>
          <a:stretch/>
        </p:blipFill>
        <p:spPr bwMode="auto">
          <a:xfrm>
            <a:off x="147049" y="859372"/>
            <a:ext cx="8970962" cy="43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67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ovensko v rokoch 1938-1939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Slovensko v rokoch 1938-1939</Template>
  <TotalTime>48</TotalTime>
  <Words>224</Words>
  <Application>Microsoft Office PowerPoint</Application>
  <PresentationFormat>Prezentácia na obrazovke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Slovensko v rokoch 1938-1939</vt:lpstr>
      <vt:lpstr>Snímka 1</vt:lpstr>
      <vt:lpstr>Snímka 2</vt:lpstr>
      <vt:lpstr>Oklieštené ČSR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okay</dc:creator>
  <cp:lastModifiedBy>jarka</cp:lastModifiedBy>
  <cp:revision>18</cp:revision>
  <dcterms:created xsi:type="dcterms:W3CDTF">2013-01-06T16:43:08Z</dcterms:created>
  <dcterms:modified xsi:type="dcterms:W3CDTF">2017-02-19T15:10:36Z</dcterms:modified>
</cp:coreProperties>
</file>