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67" r:id="rId6"/>
    <p:sldId id="259" r:id="rId7"/>
    <p:sldId id="26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4F7F00-5004-407F-9105-8C252C345E44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42CD40-367B-423D-B0B7-DA8BB732590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sk/" TargetMode="External"/><Relationship Id="rId2" Type="http://schemas.openxmlformats.org/officeDocument/2006/relationships/hyperlink" Target="http://www.wikipedia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Skúsme, ako pracuje historik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Vypracoval: Branislav </a:t>
            </a:r>
            <a:r>
              <a:rPr lang="sk-SK" dirty="0" err="1" smtClean="0"/>
              <a:t>Benčič</a:t>
            </a:r>
            <a:endParaRPr lang="sk-SK" dirty="0" smtClean="0"/>
          </a:p>
          <a:p>
            <a:r>
              <a:rPr lang="sk-SK" dirty="0" smtClean="0"/>
              <a:t>Dejepis: pre 5. ročník ZŠ</a:t>
            </a:r>
          </a:p>
          <a:p>
            <a:r>
              <a:rPr lang="sk-SK" dirty="0" smtClean="0"/>
              <a:t>Tematický okruh: </a:t>
            </a:r>
            <a:r>
              <a:rPr lang="sk-SK" i="1" dirty="0" smtClean="0"/>
              <a:t>Od blízkeho </a:t>
            </a:r>
            <a:r>
              <a:rPr lang="sk-SK" i="1" smtClean="0"/>
              <a:t>k vzdialenému</a:t>
            </a:r>
            <a:endParaRPr lang="sk-SK" i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dirty="0" smtClean="0"/>
              <a:t>Ako pracuje historik...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Historik </a:t>
            </a:r>
            <a:r>
              <a:rPr lang="sk-SK" b="1" dirty="0" smtClean="0"/>
              <a:t>nemôže pracovať so všetkými historickými prameňmi</a:t>
            </a:r>
            <a:r>
              <a:rPr lang="sk-SK" dirty="0" smtClean="0"/>
              <a:t> </a:t>
            </a:r>
            <a:r>
              <a:rPr lang="sk-SK" dirty="0" smtClean="0">
                <a:sym typeface="Wingdings" pitchFamily="2" charset="2"/>
              </a:rPr>
              <a:t> </a:t>
            </a:r>
            <a:r>
              <a:rPr lang="sk-SK" b="1" dirty="0" smtClean="0">
                <a:solidFill>
                  <a:srgbClr val="C00000"/>
                </a:solidFill>
                <a:sym typeface="Wingdings" pitchFamily="2" charset="2"/>
              </a:rPr>
              <a:t>vyberie si </a:t>
            </a:r>
            <a:r>
              <a:rPr lang="sk-SK" dirty="0" smtClean="0">
                <a:solidFill>
                  <a:srgbClr val="C00000"/>
                </a:solidFill>
                <a:sym typeface="Wingdings" pitchFamily="2" charset="2"/>
              </a:rPr>
              <a:t>len </a:t>
            </a:r>
            <a:r>
              <a:rPr lang="sk-SK" b="1" dirty="0" smtClean="0">
                <a:solidFill>
                  <a:srgbClr val="C00000"/>
                </a:solidFill>
                <a:sym typeface="Wingdings" pitchFamily="2" charset="2"/>
              </a:rPr>
              <a:t>tie, ktoré </a:t>
            </a:r>
            <a:r>
              <a:rPr lang="sk-SK" dirty="0" smtClean="0">
                <a:solidFill>
                  <a:srgbClr val="C00000"/>
                </a:solidFill>
                <a:sym typeface="Wingdings" pitchFamily="2" charset="2"/>
              </a:rPr>
              <a:t>úzko </a:t>
            </a:r>
            <a:r>
              <a:rPr lang="sk-SK" b="1" dirty="0" smtClean="0">
                <a:solidFill>
                  <a:srgbClr val="C00000"/>
                </a:solidFill>
                <a:sym typeface="Wingdings" pitchFamily="2" charset="2"/>
              </a:rPr>
              <a:t>súvisia s udalosťami, ktoré skúma</a:t>
            </a:r>
          </a:p>
          <a:p>
            <a:pPr algn="just"/>
            <a:r>
              <a:rPr lang="sk-SK" dirty="0" smtClean="0">
                <a:sym typeface="Wingdings" pitchFamily="2" charset="2"/>
              </a:rPr>
              <a:t>Vyberá si ich podľa toho, či mu odpovedajú na jeho otázky, ktoré kladie:</a:t>
            </a:r>
          </a:p>
          <a:p>
            <a:pPr algn="just">
              <a:buNone/>
            </a:pPr>
            <a:r>
              <a:rPr lang="sk-SK" b="1" dirty="0" smtClean="0">
                <a:sym typeface="Wingdings" pitchFamily="2" charset="2"/>
              </a:rPr>
              <a:t>				</a:t>
            </a:r>
            <a:r>
              <a:rPr lang="sk-SK" b="1" dirty="0" smtClean="0">
                <a:solidFill>
                  <a:srgbClr val="FF0000"/>
                </a:solidFill>
                <a:sym typeface="Wingdings" pitchFamily="2" charset="2"/>
              </a:rPr>
              <a:t>Kedy </a:t>
            </a:r>
            <a:r>
              <a:rPr lang="sk-SK" b="1" dirty="0" smtClean="0">
                <a:sym typeface="Wingdings" pitchFamily="2" charset="2"/>
              </a:rPr>
              <a:t>a </a:t>
            </a:r>
            <a:r>
              <a:rPr lang="sk-SK" b="1" dirty="0" smtClean="0">
                <a:solidFill>
                  <a:srgbClr val="FF0000"/>
                </a:solidFill>
                <a:sym typeface="Wingdings" pitchFamily="2" charset="2"/>
              </a:rPr>
              <a:t>kde</a:t>
            </a:r>
            <a:r>
              <a:rPr lang="sk-SK" b="1" dirty="0" smtClean="0">
                <a:sym typeface="Wingdings" pitchFamily="2" charset="2"/>
              </a:rPr>
              <a:t> </a:t>
            </a:r>
            <a:r>
              <a:rPr lang="sk-SK" b="1" dirty="0" smtClean="0">
                <a:sym typeface="Wingdings" pitchFamily="2" charset="2"/>
              </a:rPr>
              <a:t>sa niečo </a:t>
            </a:r>
            <a:r>
              <a:rPr lang="sk-SK" b="1" dirty="0" smtClean="0">
                <a:sym typeface="Wingdings" pitchFamily="2" charset="2"/>
              </a:rPr>
              <a:t>stalo</a:t>
            </a:r>
            <a:r>
              <a:rPr lang="sk-SK" b="1" dirty="0" smtClean="0">
                <a:sym typeface="Wingdings" pitchFamily="2" charset="2"/>
              </a:rPr>
              <a:t>? </a:t>
            </a:r>
          </a:p>
          <a:p>
            <a:pPr algn="just">
              <a:buNone/>
            </a:pPr>
            <a:r>
              <a:rPr lang="sk-SK" b="1" dirty="0" smtClean="0">
                <a:sym typeface="Wingdings" pitchFamily="2" charset="2"/>
              </a:rPr>
              <a:t>				</a:t>
            </a:r>
            <a:r>
              <a:rPr lang="sk-SK" b="1" dirty="0" smtClean="0">
                <a:solidFill>
                  <a:srgbClr val="FF0000"/>
                </a:solidFill>
                <a:sym typeface="Wingdings" pitchFamily="2" charset="2"/>
              </a:rPr>
              <a:t>Kto </a:t>
            </a:r>
            <a:r>
              <a:rPr lang="sk-SK" b="1" dirty="0" smtClean="0">
                <a:sym typeface="Wingdings" pitchFamily="2" charset="2"/>
              </a:rPr>
              <a:t>to nariadil?</a:t>
            </a:r>
            <a:endParaRPr lang="sk-SK" b="1" dirty="0" smtClean="0">
              <a:sym typeface="Wingdings" pitchFamily="2" charset="2"/>
            </a:endParaRPr>
          </a:p>
          <a:p>
            <a:pPr algn="just">
              <a:buNone/>
            </a:pPr>
            <a:r>
              <a:rPr lang="sk-SK" b="1" dirty="0" smtClean="0">
                <a:sym typeface="Wingdings" pitchFamily="2" charset="2"/>
              </a:rPr>
              <a:t>				</a:t>
            </a:r>
            <a:r>
              <a:rPr lang="sk-SK" b="1" dirty="0" smtClean="0">
                <a:solidFill>
                  <a:srgbClr val="FF0000"/>
                </a:solidFill>
                <a:sym typeface="Wingdings" pitchFamily="2" charset="2"/>
              </a:rPr>
              <a:t>Prečo </a:t>
            </a:r>
            <a:r>
              <a:rPr lang="sk-SK" b="1" dirty="0" smtClean="0">
                <a:sym typeface="Wingdings" pitchFamily="2" charset="2"/>
              </a:rPr>
              <a:t>a</a:t>
            </a:r>
            <a:r>
              <a:rPr lang="sk-SK" b="1" dirty="0" smtClean="0">
                <a:solidFill>
                  <a:srgbClr val="FF0000"/>
                </a:solidFill>
                <a:sym typeface="Wingdings" pitchFamily="2" charset="2"/>
              </a:rPr>
              <a:t> ako </a:t>
            </a:r>
            <a:r>
              <a:rPr lang="sk-SK" b="1" dirty="0" smtClean="0">
                <a:sym typeface="Wingdings" pitchFamily="2" charset="2"/>
              </a:rPr>
              <a:t>sa to </a:t>
            </a:r>
            <a:r>
              <a:rPr lang="sk-SK" b="1" dirty="0" smtClean="0">
                <a:sym typeface="Wingdings" pitchFamily="2" charset="2"/>
              </a:rPr>
              <a:t>odohralo?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Úskalia skúmania prameňov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Už vieme, že historik hľadá odpovede na svoje otázky hlavne v písomných prameňoch (pomáha si aj inými), ale </a:t>
            </a:r>
            <a:r>
              <a:rPr lang="sk-SK" b="1" dirty="0" smtClean="0">
                <a:solidFill>
                  <a:srgbClr val="C00000"/>
                </a:solidFill>
              </a:rPr>
              <a:t>čím</a:t>
            </a:r>
            <a:r>
              <a:rPr lang="sk-SK" b="1" dirty="0" smtClean="0"/>
              <a:t> </a:t>
            </a:r>
            <a:r>
              <a:rPr lang="sk-SK" b="1" dirty="0" smtClean="0">
                <a:solidFill>
                  <a:srgbClr val="C00000"/>
                </a:solidFill>
              </a:rPr>
              <a:t>hlbšie </a:t>
            </a:r>
            <a:r>
              <a:rPr lang="sk-SK" b="1" dirty="0" smtClean="0">
                <a:solidFill>
                  <a:srgbClr val="C00000"/>
                </a:solidFill>
              </a:rPr>
              <a:t>do </a:t>
            </a:r>
            <a:r>
              <a:rPr lang="sk-SK" b="1" dirty="0" smtClean="0">
                <a:solidFill>
                  <a:srgbClr val="C00000"/>
                </a:solidFill>
              </a:rPr>
              <a:t>minulosti </a:t>
            </a:r>
            <a:r>
              <a:rPr lang="sk-SK" b="1" dirty="0" smtClean="0"/>
              <a:t>ideme, </a:t>
            </a:r>
            <a:r>
              <a:rPr lang="sk-SK" b="1" dirty="0" smtClean="0"/>
              <a:t>tým je </a:t>
            </a:r>
            <a:r>
              <a:rPr lang="sk-SK" b="1" dirty="0" smtClean="0">
                <a:solidFill>
                  <a:srgbClr val="C00000"/>
                </a:solidFill>
              </a:rPr>
              <a:t>historických </a:t>
            </a:r>
            <a:r>
              <a:rPr lang="sk-SK" b="1" dirty="0" smtClean="0">
                <a:solidFill>
                  <a:srgbClr val="C00000"/>
                </a:solidFill>
              </a:rPr>
              <a:t>prameňov menej</a:t>
            </a:r>
            <a:r>
              <a:rPr lang="sk-SK" b="1" dirty="0" smtClean="0">
                <a:solidFill>
                  <a:srgbClr val="C00000"/>
                </a:solidFill>
              </a:rPr>
              <a:t>...</a:t>
            </a:r>
            <a:endParaRPr lang="sk-SK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Menej je niekedy viac...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Úplne opačné problémy zažíva historik, ktorý skúma udalosti z nedávnych čias </a:t>
            </a:r>
            <a:r>
              <a:rPr lang="sk-SK" u="sng" dirty="0" smtClean="0"/>
              <a:t>(moderná doba)</a:t>
            </a:r>
            <a:r>
              <a:rPr lang="sk-SK" dirty="0" smtClean="0"/>
              <a:t> =&gt; </a:t>
            </a:r>
            <a:r>
              <a:rPr lang="sk-SK" b="1" dirty="0" smtClean="0"/>
              <a:t>písomných prameňov </a:t>
            </a:r>
            <a:r>
              <a:rPr lang="sk-SK" dirty="0" smtClean="0"/>
              <a:t>je často </a:t>
            </a:r>
            <a:r>
              <a:rPr lang="sk-SK" b="1" dirty="0" smtClean="0"/>
              <a:t>priveľa a</a:t>
            </a:r>
            <a:r>
              <a:rPr lang="sk-SK" dirty="0" smtClean="0"/>
              <a:t> nie je ľahké si spomedzi nich </a:t>
            </a:r>
            <a:r>
              <a:rPr lang="sk-SK" b="1" dirty="0" smtClean="0"/>
              <a:t>vybrať tie „správne“</a:t>
            </a:r>
            <a:endParaRPr lang="sk-SK" b="1" dirty="0"/>
          </a:p>
        </p:txBody>
      </p:sp>
      <p:pic>
        <p:nvPicPr>
          <p:cNvPr id="4" name="Obrázok 3" descr="arch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071942"/>
            <a:ext cx="2286000" cy="200025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428992" y="4714884"/>
            <a:ext cx="34896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Pre prácu historikov sú</a:t>
            </a:r>
          </a:p>
          <a:p>
            <a:pPr algn="ctr"/>
            <a:r>
              <a:rPr lang="sk-SK" dirty="0" smtClean="0"/>
              <a:t>veľmi dôležité aj</a:t>
            </a:r>
            <a:r>
              <a:rPr lang="sk-SK" b="1" dirty="0" smtClean="0"/>
              <a:t> archívy</a:t>
            </a:r>
            <a:r>
              <a:rPr lang="sk-SK" dirty="0" smtClean="0"/>
              <a:t>, </a:t>
            </a:r>
          </a:p>
          <a:p>
            <a:pPr algn="ctr"/>
            <a:r>
              <a:rPr lang="sk-SK" dirty="0" smtClean="0"/>
              <a:t>kde sú uložené písomné pramene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Čo je výsledkom práce historika?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Keď </a:t>
            </a:r>
            <a:r>
              <a:rPr lang="sk-SK" b="1" dirty="0" smtClean="0"/>
              <a:t>historik </a:t>
            </a:r>
            <a:r>
              <a:rPr lang="sk-SK" dirty="0" smtClean="0"/>
              <a:t>začína skúmať určité obdobie alebo udalosť nikdy </a:t>
            </a:r>
            <a:r>
              <a:rPr lang="sk-SK" b="1" dirty="0" smtClean="0"/>
              <a:t>nevie,</a:t>
            </a:r>
            <a:r>
              <a:rPr lang="sk-SK" dirty="0" smtClean="0"/>
              <a:t> </a:t>
            </a:r>
            <a:r>
              <a:rPr lang="sk-SK" b="1" dirty="0" smtClean="0"/>
              <a:t>koľko historických prameňov sa zachovalo a či ich objaví a preskúma všetky</a:t>
            </a:r>
          </a:p>
          <a:p>
            <a:pPr>
              <a:buNone/>
            </a:pPr>
            <a:r>
              <a:rPr lang="sk-SK" b="1" dirty="0" smtClean="0"/>
              <a:t>=&gt;</a:t>
            </a:r>
            <a:r>
              <a:rPr lang="sk-SK" dirty="0" smtClean="0"/>
              <a:t> </a:t>
            </a:r>
            <a:r>
              <a:rPr lang="sk-SK" b="1" dirty="0" smtClean="0"/>
              <a:t>Výsledkom</a:t>
            </a:r>
            <a:r>
              <a:rPr lang="sk-SK" dirty="0" smtClean="0"/>
              <a:t> práce historika môže byť nejaký </a:t>
            </a:r>
            <a:r>
              <a:rPr lang="sk-SK" b="1" dirty="0" smtClean="0"/>
              <a:t>článok, monografia, kniha</a:t>
            </a:r>
            <a:r>
              <a:rPr lang="sk-SK" dirty="0" smtClean="0"/>
              <a:t>... atď.</a:t>
            </a:r>
            <a:endParaRPr lang="sk-SK" dirty="0"/>
          </a:p>
        </p:txBody>
      </p:sp>
      <p:pic>
        <p:nvPicPr>
          <p:cNvPr id="4" name="Obrázok 3" descr="historicka 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643314"/>
            <a:ext cx="1809750" cy="2524125"/>
          </a:xfrm>
          <a:prstGeom prst="rect">
            <a:avLst/>
          </a:prstGeom>
        </p:spPr>
      </p:pic>
      <p:pic>
        <p:nvPicPr>
          <p:cNvPr id="7" name="Obrázok 6" descr="dejiny slovensk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000504"/>
            <a:ext cx="1800225" cy="253365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714348" y="6488668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kniha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6786578" y="6211669"/>
            <a:ext cx="1259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Časopis o </a:t>
            </a:r>
          </a:p>
          <a:p>
            <a:pPr algn="ctr"/>
            <a:r>
              <a:rPr lang="sk-SK" b="1" dirty="0" smtClean="0"/>
              <a:t>histórii</a:t>
            </a:r>
            <a:endParaRPr lang="sk-SK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Použitá literatúra a iné zdroje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err="1" smtClean="0">
                <a:hlinkClick r:id="rId2"/>
              </a:rPr>
              <a:t>www.wikipedia.cz</a:t>
            </a:r>
            <a:endParaRPr lang="sk-SK" sz="2000" dirty="0" smtClean="0"/>
          </a:p>
          <a:p>
            <a:r>
              <a:rPr lang="sk-SK" sz="2000" dirty="0" err="1" smtClean="0">
                <a:hlinkClick r:id="rId3"/>
              </a:rPr>
              <a:t>www.wikipedia.sk</a:t>
            </a:r>
            <a:endParaRPr lang="sk-SK" sz="2000" dirty="0" smtClean="0"/>
          </a:p>
          <a:p>
            <a:r>
              <a:rPr lang="sk-SK" sz="2000" dirty="0" smtClean="0"/>
              <a:t>V. </a:t>
            </a:r>
            <a:r>
              <a:rPr lang="sk-SK" sz="2000" dirty="0" err="1" smtClean="0"/>
              <a:t>Kratochvíl</a:t>
            </a:r>
            <a:r>
              <a:rPr lang="sk-SK" sz="2000" dirty="0" smtClean="0"/>
              <a:t>, M. Daniš: Dejepis 5, </a:t>
            </a:r>
            <a:r>
              <a:rPr lang="sk-SK" sz="2000" dirty="0" err="1" smtClean="0"/>
              <a:t>Orbis</a:t>
            </a:r>
            <a:r>
              <a:rPr lang="sk-SK" sz="2000" dirty="0" smtClean="0"/>
              <a:t> </a:t>
            </a:r>
            <a:r>
              <a:rPr lang="sk-SK" sz="2000" dirty="0" err="1" smtClean="0"/>
              <a:t>Pictus</a:t>
            </a:r>
            <a:r>
              <a:rPr lang="sk-SK" sz="2000" dirty="0" smtClean="0"/>
              <a:t> </a:t>
            </a:r>
            <a:r>
              <a:rPr lang="sk-SK" sz="2000" dirty="0" err="1" smtClean="0"/>
              <a:t>Istropolitana</a:t>
            </a:r>
            <a:r>
              <a:rPr lang="sk-SK" sz="2000" dirty="0" smtClean="0"/>
              <a:t>: 2012, </a:t>
            </a:r>
            <a:r>
              <a:rPr lang="sk-SK" sz="2000" dirty="0" err="1" smtClean="0"/>
              <a:t>isbn</a:t>
            </a:r>
            <a:r>
              <a:rPr lang="sk-SK" sz="2000" dirty="0" smtClean="0"/>
              <a:t>: 978-80-8120-120-2</a:t>
            </a:r>
          </a:p>
          <a:p>
            <a:r>
              <a:rPr lang="sk-SK" sz="2000" dirty="0" smtClean="0"/>
              <a:t>M. </a:t>
            </a:r>
            <a:r>
              <a:rPr lang="sk-SK" sz="2000" dirty="0" err="1" smtClean="0"/>
              <a:t>Tonková</a:t>
            </a:r>
            <a:r>
              <a:rPr lang="sk-SK" sz="2000" dirty="0" smtClean="0"/>
              <a:t>, M. Miháliková: Dejepis pre 5. ročník základných škôl, </a:t>
            </a:r>
            <a:r>
              <a:rPr lang="sk-SK" sz="2000" dirty="0" err="1" smtClean="0"/>
              <a:t>spn</a:t>
            </a:r>
            <a:r>
              <a:rPr lang="sk-SK" sz="2000" dirty="0" smtClean="0"/>
              <a:t>: 2011, isbn:978-80-10-02161-1</a:t>
            </a:r>
          </a:p>
          <a:p>
            <a:pPr>
              <a:buNone/>
            </a:pPr>
            <a:endParaRPr lang="sk-SK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História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Ľudí odjakživa hnala túžba poznať svoju minulosť, ale </a:t>
            </a:r>
            <a:r>
              <a:rPr lang="sk-SK" b="1" dirty="0" smtClean="0"/>
              <a:t>pojem história sa po prvý raz objavil až v starovekom Grécku =&gt;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HISTÓRA =  skúmanie, vedomosti a rozprávanie o minulých udalostiach</a:t>
            </a:r>
            <a:r>
              <a:rPr lang="sk-SK" dirty="0" smtClean="0"/>
              <a:t>...</a:t>
            </a:r>
            <a:endParaRPr lang="sk-SK" dirty="0"/>
          </a:p>
        </p:txBody>
      </p:sp>
      <p:pic>
        <p:nvPicPr>
          <p:cNvPr id="4" name="Obrázok 3" descr="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941168"/>
            <a:ext cx="1979712" cy="1916832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051720" y="5380672"/>
            <a:ext cx="6257932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HERODOTOS = „otec dejepisu“</a:t>
            </a:r>
          </a:p>
          <a:p>
            <a:r>
              <a:rPr lang="sk-SK" dirty="0" smtClean="0"/>
              <a:t>Významné je jeho prvé zachované historické dielo – „Dejiny.“</a:t>
            </a:r>
          </a:p>
          <a:p>
            <a:r>
              <a:rPr lang="sk-SK" dirty="0" smtClean="0"/>
              <a:t>On sám raz povedal: </a:t>
            </a:r>
            <a:r>
              <a:rPr lang="sk-SK" i="1" dirty="0" smtClean="0"/>
              <a:t>„píšem o udalostiach z minulosti, aby sa </a:t>
            </a:r>
          </a:p>
          <a:p>
            <a:r>
              <a:rPr lang="sk-SK" i="1" dirty="0" smtClean="0"/>
              <a:t>časom nezabudlo, čo ľudia vykonali“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Historické pramene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Okolo nás je veľa „stôp“ po </a:t>
            </a:r>
            <a:r>
              <a:rPr lang="sk-SK" u="sng" dirty="0" smtClean="0"/>
              <a:t>nedávnej</a:t>
            </a:r>
            <a:r>
              <a:rPr lang="sk-SK" dirty="0" smtClean="0"/>
              <a:t> aj </a:t>
            </a:r>
            <a:r>
              <a:rPr lang="sk-SK" u="sng" dirty="0" smtClean="0"/>
              <a:t>vzdialenej </a:t>
            </a:r>
            <a:r>
              <a:rPr lang="sk-SK" b="1" dirty="0" smtClean="0"/>
              <a:t>minulosti</a:t>
            </a:r>
          </a:p>
          <a:p>
            <a:pPr>
              <a:buNone/>
            </a:pPr>
            <a:r>
              <a:rPr lang="sk-SK" dirty="0" smtClean="0"/>
              <a:t>	=&gt; nazývame ich </a:t>
            </a:r>
            <a:r>
              <a:rPr lang="sk-SK" b="1" dirty="0" smtClean="0">
                <a:solidFill>
                  <a:srgbClr val="C00000"/>
                </a:solidFill>
              </a:rPr>
              <a:t>historickými prameňmi</a:t>
            </a:r>
          </a:p>
          <a:p>
            <a:pPr>
              <a:buNone/>
            </a:pPr>
            <a:endParaRPr lang="sk-SK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sk-SK" b="1" u="sng" dirty="0" smtClean="0"/>
              <a:t>Historické pramene </a:t>
            </a:r>
            <a:r>
              <a:rPr lang="sk-SK" dirty="0" smtClean="0"/>
              <a:t>delíme na: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Ústne pramene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Hmotné pramene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Obrazové pramene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Písomné pramene</a:t>
            </a:r>
          </a:p>
          <a:p>
            <a:pPr marL="514350" indent="-514350"/>
            <a:endParaRPr lang="sk-SK" b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Ústne historické pramene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Do vzniku písma</a:t>
            </a:r>
            <a:r>
              <a:rPr lang="sk-SK" dirty="0" smtClean="0"/>
              <a:t>, si ľudia </a:t>
            </a:r>
            <a:r>
              <a:rPr lang="sk-SK" b="1" dirty="0" smtClean="0">
                <a:solidFill>
                  <a:srgbClr val="C00000"/>
                </a:solidFill>
              </a:rPr>
              <a:t>informácie </a:t>
            </a:r>
            <a:r>
              <a:rPr lang="sk-SK" dirty="0" smtClean="0"/>
              <a:t>odovzdávali  len </a:t>
            </a:r>
            <a:r>
              <a:rPr lang="sk-SK" b="1" dirty="0" smtClean="0">
                <a:solidFill>
                  <a:srgbClr val="C00000"/>
                </a:solidFill>
              </a:rPr>
              <a:t>ústne</a:t>
            </a:r>
          </a:p>
          <a:p>
            <a:r>
              <a:rPr lang="sk-SK" dirty="0" smtClean="0"/>
              <a:t>Aj </a:t>
            </a:r>
            <a:r>
              <a:rPr lang="sk-SK" b="1" dirty="0" smtClean="0"/>
              <a:t>v súčasnosti</a:t>
            </a:r>
            <a:r>
              <a:rPr lang="sk-SK" dirty="0" smtClean="0"/>
              <a:t> sa </a:t>
            </a:r>
            <a:r>
              <a:rPr lang="sk-SK" b="1" dirty="0" smtClean="0"/>
              <a:t>z rozprávania </a:t>
            </a:r>
            <a:r>
              <a:rPr lang="sk-SK" dirty="0" smtClean="0"/>
              <a:t>môžeme mnoho </a:t>
            </a:r>
            <a:r>
              <a:rPr lang="sk-SK" b="1" dirty="0" smtClean="0"/>
              <a:t>dozvedieť o minulosti </a:t>
            </a:r>
            <a:r>
              <a:rPr lang="sk-SK" dirty="0" smtClean="0"/>
              <a:t>(napr. od </a:t>
            </a:r>
            <a:r>
              <a:rPr lang="sk-SK" i="1" dirty="0" smtClean="0"/>
              <a:t>starých rodičov</a:t>
            </a:r>
            <a:r>
              <a:rPr lang="sk-SK" dirty="0" smtClean="0"/>
              <a:t>) </a:t>
            </a:r>
          </a:p>
          <a:p>
            <a:r>
              <a:rPr lang="sk-SK" b="1" dirty="0" smtClean="0"/>
              <a:t>Historik</a:t>
            </a:r>
            <a:r>
              <a:rPr lang="sk-SK" dirty="0" smtClean="0"/>
              <a:t> postupuje podobne </a:t>
            </a:r>
            <a:r>
              <a:rPr lang="sk-SK" dirty="0" smtClean="0">
                <a:sym typeface="Wingdings" pitchFamily="2" charset="2"/>
              </a:rPr>
              <a:t> kladie </a:t>
            </a:r>
            <a:r>
              <a:rPr lang="sk-SK" b="1" dirty="0" smtClean="0">
                <a:sym typeface="Wingdings" pitchFamily="2" charset="2"/>
              </a:rPr>
              <a:t>otázky </a:t>
            </a:r>
            <a:r>
              <a:rPr lang="sk-SK" dirty="0" smtClean="0">
                <a:sym typeface="Wingdings" pitchFamily="2" charset="2"/>
              </a:rPr>
              <a:t>očitému </a:t>
            </a:r>
            <a:r>
              <a:rPr lang="sk-SK" b="1" dirty="0" smtClean="0">
                <a:sym typeface="Wingdings" pitchFamily="2" charset="2"/>
              </a:rPr>
              <a:t>svedkovi historických udalostí </a:t>
            </a:r>
            <a:r>
              <a:rPr lang="sk-SK" dirty="0" smtClean="0">
                <a:sym typeface="Wingdings" pitchFamily="2" charset="2"/>
              </a:rPr>
              <a:t> </a:t>
            </a:r>
            <a:r>
              <a:rPr lang="sk-SK" b="1" dirty="0" smtClean="0">
                <a:solidFill>
                  <a:srgbClr val="C00000"/>
                </a:solidFill>
                <a:sym typeface="Wingdings" pitchFamily="2" charset="2"/>
              </a:rPr>
              <a:t>rozhovor</a:t>
            </a:r>
            <a:r>
              <a:rPr lang="sk-SK" dirty="0" smtClean="0">
                <a:sym typeface="Wingdings" pitchFamily="2" charset="2"/>
              </a:rPr>
              <a:t> si zvyčajne </a:t>
            </a:r>
            <a:r>
              <a:rPr lang="sk-SK" b="1" dirty="0" smtClean="0">
                <a:sym typeface="Wingdings" pitchFamily="2" charset="2"/>
              </a:rPr>
              <a:t>zaznamenáva </a:t>
            </a:r>
            <a:r>
              <a:rPr lang="sk-SK" dirty="0" smtClean="0">
                <a:sym typeface="Wingdings" pitchFamily="2" charset="2"/>
              </a:rPr>
              <a:t>na </a:t>
            </a:r>
            <a:r>
              <a:rPr lang="sk-SK" b="1" dirty="0" smtClean="0">
                <a:sym typeface="Wingdings" pitchFamily="2" charset="2"/>
              </a:rPr>
              <a:t>zvukový nosič </a:t>
            </a:r>
            <a:r>
              <a:rPr lang="sk-SK" dirty="0" smtClean="0">
                <a:sym typeface="Wingdings" pitchFamily="2" charset="2"/>
              </a:rPr>
              <a:t>a potom ho </a:t>
            </a:r>
            <a:r>
              <a:rPr lang="sk-SK" u="sng" dirty="0" smtClean="0">
                <a:sym typeface="Wingdings" pitchFamily="2" charset="2"/>
              </a:rPr>
              <a:t>prepíše</a:t>
            </a:r>
            <a:endParaRPr lang="sk-SK" u="sng" dirty="0"/>
          </a:p>
        </p:txBody>
      </p:sp>
      <p:pic>
        <p:nvPicPr>
          <p:cNvPr id="4" name="Obrázok 3" descr="diktafon.jpeg"/>
          <p:cNvPicPr>
            <a:picLocks noChangeAspect="1"/>
          </p:cNvPicPr>
          <p:nvPr/>
        </p:nvPicPr>
        <p:blipFill>
          <a:blip r:embed="rId2" cstate="print"/>
          <a:srcRect t="13081"/>
          <a:stretch>
            <a:fillRect/>
          </a:stretch>
        </p:blipFill>
        <p:spPr>
          <a:xfrm>
            <a:off x="285720" y="5434014"/>
            <a:ext cx="2790825" cy="1423986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286116" y="5657671"/>
            <a:ext cx="4303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Diktafón</a:t>
            </a:r>
            <a:r>
              <a:rPr lang="sk-SK" dirty="0" smtClean="0"/>
              <a:t> alebo iný zvukový nosič </a:t>
            </a:r>
          </a:p>
          <a:p>
            <a:pPr algn="ctr"/>
            <a:r>
              <a:rPr lang="sk-SK" dirty="0"/>
              <a:t>j</a:t>
            </a:r>
            <a:r>
              <a:rPr lang="sk-SK" dirty="0" smtClean="0"/>
              <a:t>e dôležitou pomôckou historika pri</a:t>
            </a:r>
          </a:p>
          <a:p>
            <a:pPr algn="ctr"/>
            <a:r>
              <a:rPr lang="sk-SK" b="1" dirty="0"/>
              <a:t>z</a:t>
            </a:r>
            <a:r>
              <a:rPr lang="sk-SK" b="1" dirty="0" smtClean="0"/>
              <a:t>ískavaní informácií z rozhovoru</a:t>
            </a:r>
            <a:r>
              <a:rPr lang="sk-SK" dirty="0" smtClean="0"/>
              <a:t>, teda</a:t>
            </a:r>
          </a:p>
          <a:p>
            <a:pPr algn="ctr"/>
            <a:r>
              <a:rPr lang="sk-SK" b="1" dirty="0"/>
              <a:t>ú</a:t>
            </a:r>
            <a:r>
              <a:rPr lang="sk-SK" b="1" dirty="0" smtClean="0"/>
              <a:t>stnych prameňov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Ústne historické pramene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Ústne historické pramene sa </a:t>
            </a:r>
            <a:r>
              <a:rPr lang="sk-SK" dirty="0" smtClean="0"/>
              <a:t>od nepamäti </a:t>
            </a:r>
            <a:r>
              <a:rPr lang="sk-SK" b="1" dirty="0" smtClean="0"/>
              <a:t>šírili od človeka k človeku</a:t>
            </a:r>
            <a:r>
              <a:rPr lang="sk-SK" dirty="0" smtClean="0"/>
              <a:t>...a </a:t>
            </a:r>
            <a:r>
              <a:rPr lang="sk-SK" b="1" dirty="0" smtClean="0"/>
              <a:t>ich súhrn </a:t>
            </a:r>
            <a:r>
              <a:rPr lang="sk-SK" dirty="0" smtClean="0"/>
              <a:t>vytvoril </a:t>
            </a:r>
            <a:r>
              <a:rPr lang="sk-SK" b="1" dirty="0" smtClean="0"/>
              <a:t>tradície</a:t>
            </a:r>
          </a:p>
          <a:p>
            <a:r>
              <a:rPr lang="sk-SK" b="1" dirty="0" smtClean="0"/>
              <a:t>Medzi ústne historické pramene patria </a:t>
            </a:r>
            <a:r>
              <a:rPr lang="sk-SK" dirty="0" smtClean="0"/>
              <a:t>napríklad: </a:t>
            </a:r>
            <a:r>
              <a:rPr lang="sk-SK" b="1" dirty="0" smtClean="0"/>
              <a:t>povesti, historické piesne, príslovia, porekadlá, pranostiky</a:t>
            </a:r>
            <a:r>
              <a:rPr lang="sk-SK" dirty="0" smtClean="0"/>
              <a:t>...</a:t>
            </a:r>
          </a:p>
          <a:p>
            <a:r>
              <a:rPr lang="sk-SK" u="sng" dirty="0" smtClean="0"/>
              <a:t>Nevýhody ústnych historických prameňov</a:t>
            </a:r>
            <a:r>
              <a:rPr lang="sk-SK" dirty="0" smtClean="0"/>
              <a:t>: ich obsah sa prenosom z človeka na človeka a z generácie na generáciu pretváral, menil...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Hmotné historické pramene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Často bývajú ukryté </a:t>
            </a:r>
            <a:r>
              <a:rPr lang="sk-SK" b="1" dirty="0" smtClean="0"/>
              <a:t>hlboko v zemi </a:t>
            </a:r>
            <a:r>
              <a:rPr lang="sk-SK" dirty="0" smtClean="0"/>
              <a:t>a treba ich vykopať</a:t>
            </a:r>
          </a:p>
          <a:p>
            <a:r>
              <a:rPr lang="sk-SK" b="1" dirty="0" smtClean="0"/>
              <a:t>Ľudia</a:t>
            </a:r>
            <a:r>
              <a:rPr lang="sk-SK" dirty="0" smtClean="0"/>
              <a:t>, ktorý </a:t>
            </a:r>
            <a:r>
              <a:rPr lang="sk-SK" b="1" dirty="0" smtClean="0"/>
              <a:t>hmotné pramene vykopávajú </a:t>
            </a:r>
            <a:r>
              <a:rPr lang="sk-SK" dirty="0" smtClean="0"/>
              <a:t>sa nazývajú </a:t>
            </a:r>
            <a:r>
              <a:rPr lang="sk-SK" b="1" dirty="0" smtClean="0"/>
              <a:t>archeológovia  =&gt; </a:t>
            </a:r>
            <a:r>
              <a:rPr lang="sk-SK" b="1" dirty="0" smtClean="0">
                <a:solidFill>
                  <a:srgbClr val="C00000"/>
                </a:solidFill>
              </a:rPr>
              <a:t>ARCHEOLÓGIA</a:t>
            </a:r>
          </a:p>
          <a:p>
            <a:r>
              <a:rPr lang="sk-SK" dirty="0" smtClean="0"/>
              <a:t>Aj z hmotných prameňov (vykopávok) sa dozvedáme veľa informácií =&gt; o tom ako ľudia žili v minulosti, spôsob obživy, pochovávania, rituálov a pod.</a:t>
            </a:r>
            <a:endParaRPr lang="sk-SK" dirty="0"/>
          </a:p>
        </p:txBody>
      </p:sp>
      <p:pic>
        <p:nvPicPr>
          <p:cNvPr id="4" name="Obrázok 3" descr="hmotne pramen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085184"/>
            <a:ext cx="2357454" cy="148708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928926" y="5357826"/>
            <a:ext cx="53257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Hmotné pramene </a:t>
            </a:r>
            <a:r>
              <a:rPr lang="sk-SK" dirty="0" smtClean="0"/>
              <a:t>skúma </a:t>
            </a:r>
            <a:r>
              <a:rPr lang="sk-SK" b="1" dirty="0" smtClean="0"/>
              <a:t>archeológia.</a:t>
            </a:r>
          </a:p>
          <a:p>
            <a:pPr algn="ctr"/>
            <a:r>
              <a:rPr lang="sk-SK" dirty="0" smtClean="0"/>
              <a:t>Tento pojem po prvý raz použili starovekí Gréci,</a:t>
            </a:r>
          </a:p>
          <a:p>
            <a:pPr algn="ctr"/>
            <a:r>
              <a:rPr lang="sk-SK" dirty="0"/>
              <a:t>k</a:t>
            </a:r>
            <a:r>
              <a:rPr lang="sk-SK" dirty="0" smtClean="0"/>
              <a:t>torí ju chápali ako </a:t>
            </a:r>
            <a:r>
              <a:rPr lang="sk-SK" dirty="0" smtClean="0">
                <a:solidFill>
                  <a:srgbClr val="C00000"/>
                </a:solidFill>
              </a:rPr>
              <a:t>náuku o začiatkoch, teda o tom,</a:t>
            </a:r>
          </a:p>
          <a:p>
            <a:pPr algn="ctr"/>
            <a:r>
              <a:rPr lang="sk-SK" dirty="0">
                <a:solidFill>
                  <a:srgbClr val="C00000"/>
                </a:solidFill>
              </a:rPr>
              <a:t>o</a:t>
            </a:r>
            <a:r>
              <a:rPr lang="sk-SK" dirty="0" smtClean="0">
                <a:solidFill>
                  <a:srgbClr val="C00000"/>
                </a:solidFill>
              </a:rPr>
              <a:t> čom nie sú písomné správy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Hmotné historické pramene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Hmotné historické pramene /pamiatky/ bývajú často staršieho pôvodu ako písomné pramene</a:t>
            </a:r>
          </a:p>
          <a:p>
            <a:r>
              <a:rPr lang="sk-SK" dirty="0" smtClean="0"/>
              <a:t>Ako sme už spomenuli, výskumom hmotných pamiatok sa zaoberá archeológia, ktorá skúma najmä najstaršie obdobie ľudských dejín – pravek</a:t>
            </a:r>
          </a:p>
          <a:p>
            <a:r>
              <a:rPr lang="sk-SK" u="sng" dirty="0" smtClean="0"/>
              <a:t>Nevýhody hmotných historických prameňov</a:t>
            </a:r>
            <a:r>
              <a:rPr lang="sk-SK" dirty="0" smtClean="0"/>
              <a:t>: nemožno z nich rekonštruovať konkrétnu historickú udalosť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Obrazové historické pramene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Keď nie sú písomné záznamy, tak si historici musia vypomáhať aj </a:t>
            </a:r>
            <a:r>
              <a:rPr lang="sk-SK" b="1" dirty="0" smtClean="0"/>
              <a:t>obrazovými prameňmi</a:t>
            </a:r>
            <a:r>
              <a:rPr lang="sk-SK" dirty="0" smtClean="0"/>
              <a:t>...dokonca niektorí z nich tvrdia, že </a:t>
            </a:r>
            <a:r>
              <a:rPr lang="sk-SK" b="1" i="1" dirty="0" smtClean="0"/>
              <a:t>„jeden obraz povie viac ako tisíc slov“...</a:t>
            </a:r>
          </a:p>
          <a:p>
            <a:r>
              <a:rPr lang="sk-SK" u="sng" dirty="0" smtClean="0"/>
              <a:t>Čo všetko </a:t>
            </a:r>
            <a:r>
              <a:rPr lang="sk-SK" dirty="0" smtClean="0"/>
              <a:t>môžeme pokladať za </a:t>
            </a:r>
            <a:r>
              <a:rPr lang="sk-SK" b="1" dirty="0" smtClean="0"/>
              <a:t>obrazový prameň</a:t>
            </a:r>
            <a:r>
              <a:rPr lang="sk-SK" dirty="0" smtClean="0"/>
              <a:t>?</a:t>
            </a:r>
          </a:p>
          <a:p>
            <a:pPr>
              <a:buFont typeface="Wingdings"/>
              <a:buChar char="à"/>
            </a:pPr>
            <a:r>
              <a:rPr lang="sk-SK" b="1" dirty="0" smtClean="0">
                <a:sym typeface="Wingdings" pitchFamily="2" charset="2"/>
              </a:rPr>
              <a:t>obrazy, kresby, karikatúry, plagáty</a:t>
            </a:r>
            <a:r>
              <a:rPr lang="sk-SK" dirty="0" smtClean="0">
                <a:sym typeface="Wingdings" pitchFamily="2" charset="2"/>
              </a:rPr>
              <a:t>...</a:t>
            </a:r>
            <a:r>
              <a:rPr lang="sk-SK" i="1" dirty="0" smtClean="0">
                <a:sym typeface="Wingdings" pitchFamily="2" charset="2"/>
              </a:rPr>
              <a:t>z nedávnej doby </a:t>
            </a:r>
            <a:r>
              <a:rPr lang="sk-SK" dirty="0" smtClean="0">
                <a:sym typeface="Wingdings" pitchFamily="2" charset="2"/>
              </a:rPr>
              <a:t>zasa </a:t>
            </a:r>
            <a:r>
              <a:rPr lang="sk-SK" b="1" dirty="0" smtClean="0">
                <a:sym typeface="Wingdings" pitchFamily="2" charset="2"/>
              </a:rPr>
              <a:t>fotografie, filmy, videozáznamy</a:t>
            </a:r>
            <a:r>
              <a:rPr lang="sk-SK" b="1" smtClean="0">
                <a:sym typeface="Wingdings" pitchFamily="2" charset="2"/>
              </a:rPr>
              <a:t>, </a:t>
            </a:r>
            <a:r>
              <a:rPr lang="sk-SK" b="1" smtClean="0">
                <a:sym typeface="Wingdings" pitchFamily="2" charset="2"/>
              </a:rPr>
              <a:t>DVD</a:t>
            </a:r>
            <a:r>
              <a:rPr lang="sk-SK" smtClean="0">
                <a:sym typeface="Wingdings" pitchFamily="2" charset="2"/>
              </a:rPr>
              <a:t>... </a:t>
            </a:r>
            <a:r>
              <a:rPr lang="sk-SK" dirty="0" smtClean="0">
                <a:sym typeface="Wingdings" pitchFamily="2" charset="2"/>
              </a:rPr>
              <a:t>atď</a:t>
            </a:r>
            <a:r>
              <a:rPr lang="sk-SK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historicka fot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7475" y="5153025"/>
            <a:ext cx="2676525" cy="1704975"/>
          </a:xfrm>
          <a:prstGeom prst="rect">
            <a:avLst/>
          </a:prstGeom>
        </p:spPr>
      </p:pic>
      <p:pic>
        <p:nvPicPr>
          <p:cNvPr id="5" name="Obrázok 4" descr="vh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86388"/>
            <a:ext cx="2457450" cy="1571612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907704" y="0"/>
            <a:ext cx="532767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Obrazové pramene zachytávajú historické fakty</a:t>
            </a:r>
          </a:p>
          <a:p>
            <a:pPr algn="ctr"/>
            <a:r>
              <a:rPr lang="sk-SK" b="1" dirty="0" smtClean="0"/>
              <a:t>určitými symbolmi, značkami</a:t>
            </a:r>
            <a:endParaRPr lang="sk-SK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dirty="0" smtClean="0"/>
              <a:t>Písomné historické pramene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smtClean="0"/>
              <a:t>Po vynájdení písma </a:t>
            </a:r>
            <a:r>
              <a:rPr lang="sk-SK" dirty="0" smtClean="0"/>
              <a:t>=&gt; obrovská </a:t>
            </a:r>
            <a:r>
              <a:rPr lang="sk-SK" b="1" dirty="0" smtClean="0"/>
              <a:t>zásobáreň</a:t>
            </a:r>
            <a:r>
              <a:rPr lang="sk-SK" dirty="0" smtClean="0"/>
              <a:t> </a:t>
            </a:r>
            <a:r>
              <a:rPr lang="sk-SK" b="1" dirty="0" smtClean="0"/>
              <a:t>písomných prameňov,</a:t>
            </a:r>
            <a:r>
              <a:rPr lang="sk-SK" dirty="0" smtClean="0"/>
              <a:t> v ktorých historici pátrajú po minulosti</a:t>
            </a:r>
          </a:p>
          <a:p>
            <a:r>
              <a:rPr lang="sk-SK" b="1" dirty="0" smtClean="0"/>
              <a:t>Písomné pramene </a:t>
            </a:r>
            <a:r>
              <a:rPr lang="sk-SK" dirty="0" smtClean="0"/>
              <a:t>sú </a:t>
            </a:r>
            <a:r>
              <a:rPr lang="sk-SK" b="1" dirty="0" smtClean="0"/>
              <a:t>pre historika najdôležitejšie </a:t>
            </a:r>
            <a:r>
              <a:rPr lang="sk-SK" dirty="0" smtClean="0"/>
              <a:t>pri odhaľovaní minulosti, ale </a:t>
            </a:r>
            <a:r>
              <a:rPr lang="sk-SK" b="1" dirty="0" smtClean="0"/>
              <a:t>nie vždy sa zachovajú =&gt; </a:t>
            </a:r>
            <a:r>
              <a:rPr lang="sk-SK" dirty="0" smtClean="0"/>
              <a:t>historik si musí </a:t>
            </a:r>
            <a:r>
              <a:rPr lang="sk-SK" b="1" dirty="0" smtClean="0"/>
              <a:t>pomáhať aj inými</a:t>
            </a:r>
            <a:r>
              <a:rPr lang="sk-SK" dirty="0" smtClean="0"/>
              <a:t> historickými </a:t>
            </a:r>
            <a:r>
              <a:rPr lang="sk-SK" b="1" dirty="0" smtClean="0"/>
              <a:t>prameňmi</a:t>
            </a:r>
            <a:endParaRPr lang="sk-SK" b="1" dirty="0"/>
          </a:p>
        </p:txBody>
      </p:sp>
      <p:pic>
        <p:nvPicPr>
          <p:cNvPr id="4" name="Obrázok 3" descr="lis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500570"/>
            <a:ext cx="2276475" cy="2009775"/>
          </a:xfrm>
          <a:prstGeom prst="rect">
            <a:avLst/>
          </a:prstGeom>
        </p:spPr>
      </p:pic>
      <p:pic>
        <p:nvPicPr>
          <p:cNvPr id="5" name="Obrázok 4" descr="noviny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4652941"/>
            <a:ext cx="1781175" cy="2205059"/>
          </a:xfrm>
          <a:prstGeom prst="rect">
            <a:avLst/>
          </a:prstGeom>
        </p:spPr>
      </p:pic>
      <p:pic>
        <p:nvPicPr>
          <p:cNvPr id="6" name="Obrázok 5" descr="listin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868394"/>
            <a:ext cx="1741934" cy="1989606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403648" y="0"/>
            <a:ext cx="7137916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Písomné pramene boli prvými, ktorými sa začala zaoberať </a:t>
            </a:r>
          </a:p>
          <a:p>
            <a:pPr algn="ctr"/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 od svojho vzniku </a:t>
            </a:r>
            <a:r>
              <a:rPr lang="sk-SK" b="1" dirty="0" smtClean="0"/>
              <a:t>a zároveň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predstavujú najrozsiahlejšiu</a:t>
            </a:r>
          </a:p>
          <a:p>
            <a:pPr algn="ctr"/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skupinu prameňov </a:t>
            </a:r>
            <a:r>
              <a:rPr lang="sk-SK" b="1" dirty="0" smtClean="0"/>
              <a:t>s ktorými historik pracuje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Problémy, záťažové situácie v rodinnom živote - 5. rocnik</Template>
  <TotalTime>614</TotalTime>
  <Words>787</Words>
  <Application>Microsoft Office PowerPoint</Application>
  <PresentationFormat>Prezentácia na obrazovke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Calibri</vt:lpstr>
      <vt:lpstr>Constantia</vt:lpstr>
      <vt:lpstr>Wingdings</vt:lpstr>
      <vt:lpstr>Wingdings 2</vt:lpstr>
      <vt:lpstr>Tok</vt:lpstr>
      <vt:lpstr>Skúsme, ako pracuje historik</vt:lpstr>
      <vt:lpstr>História </vt:lpstr>
      <vt:lpstr>Historické pramene</vt:lpstr>
      <vt:lpstr>Ústne historické pramene</vt:lpstr>
      <vt:lpstr>Ústne historické pramene</vt:lpstr>
      <vt:lpstr>Hmotné historické pramene</vt:lpstr>
      <vt:lpstr>Hmotné historické pramene</vt:lpstr>
      <vt:lpstr>Obrazové historické pramene</vt:lpstr>
      <vt:lpstr>Písomné historické pramene</vt:lpstr>
      <vt:lpstr>Ako pracuje historik...</vt:lpstr>
      <vt:lpstr>Úskalia skúmania prameňov</vt:lpstr>
      <vt:lpstr>Menej je niekedy viac...</vt:lpstr>
      <vt:lpstr>Čo je výsledkom práce historika?</vt:lpstr>
      <vt:lpstr>Použitá literatúra a iné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Práca historika</dc:title>
  <dc:creator>Valued Acer Customer</dc:creator>
  <cp:lastModifiedBy>Ucitel</cp:lastModifiedBy>
  <cp:revision>76</cp:revision>
  <dcterms:created xsi:type="dcterms:W3CDTF">2012-11-09T21:49:27Z</dcterms:created>
  <dcterms:modified xsi:type="dcterms:W3CDTF">2020-12-01T16:34:13Z</dcterms:modified>
</cp:coreProperties>
</file>