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CCFF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97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447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705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019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4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220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71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510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406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259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92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l="-5000" t="-37000" r="-4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1C2C-1810-4F39-8F12-F78B9507A591}" type="datetimeFigureOut">
              <a:rPr lang="sk-SK" smtClean="0"/>
              <a:pPr/>
              <a:t>28. 9. 2021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63A-CB1A-4E7E-A225-498DF21FBB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89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971600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b="1" dirty="0" err="1" smtClean="0">
                <a:solidFill>
                  <a:srgbClr val="FF0066"/>
                </a:solidFill>
                <a:latin typeface="Baskerville Old Face" pitchFamily="18" charset="0"/>
                <a:cs typeface="Andalus" pitchFamily="18" charset="-78"/>
              </a:rPr>
              <a:t>Janko</a:t>
            </a:r>
            <a:r>
              <a:rPr lang="en-US" sz="8000" b="1" dirty="0" smtClean="0">
                <a:solidFill>
                  <a:srgbClr val="FF0066"/>
                </a:solidFill>
                <a:latin typeface="Baskerville Old Face" pitchFamily="18" charset="0"/>
                <a:cs typeface="Andalus" pitchFamily="18" charset="-78"/>
              </a:rPr>
              <a:t> Mat</a:t>
            </a:r>
            <a:r>
              <a:rPr lang="sk-SK" sz="8000" b="1" dirty="0" err="1" smtClean="0">
                <a:solidFill>
                  <a:srgbClr val="FF0066"/>
                </a:solidFill>
                <a:latin typeface="Baskerville Old Face" pitchFamily="18" charset="0"/>
                <a:cs typeface="Andalus" pitchFamily="18" charset="-78"/>
              </a:rPr>
              <a:t>úška</a:t>
            </a:r>
            <a:r>
              <a:rPr lang="sk-SK" sz="8000" b="1" dirty="0" smtClean="0">
                <a:solidFill>
                  <a:srgbClr val="FF0066"/>
                </a:solidFill>
                <a:latin typeface="Baskerville Old Face" pitchFamily="18" charset="0"/>
                <a:cs typeface="Andalus" pitchFamily="18" charset="-78"/>
              </a:rPr>
              <a:t/>
            </a:r>
            <a:br>
              <a:rPr lang="sk-SK" sz="8000" b="1" dirty="0" smtClean="0">
                <a:solidFill>
                  <a:srgbClr val="FF0066"/>
                </a:solidFill>
                <a:latin typeface="Baskerville Old Face" pitchFamily="18" charset="0"/>
                <a:cs typeface="Andalus" pitchFamily="18" charset="-78"/>
              </a:rPr>
            </a:br>
            <a:r>
              <a:rPr lang="sk-SK" sz="8000" b="1" dirty="0" smtClean="0">
                <a:solidFill>
                  <a:srgbClr val="FF0066"/>
                </a:solidFill>
                <a:latin typeface="Arial Rounded MT Bold" pitchFamily="34" charset="0"/>
                <a:cs typeface="Andalus" pitchFamily="18" charset="-78"/>
              </a:rPr>
              <a:t>Lúčenie</a:t>
            </a:r>
            <a:endParaRPr lang="sk-SK" sz="8000" b="1" dirty="0">
              <a:solidFill>
                <a:srgbClr val="FF0066"/>
              </a:solidFill>
              <a:latin typeface="Arial Rounded MT Bold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16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70412" cy="61926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k-SK" sz="4000" b="1" dirty="0" smtClean="0">
                <a:solidFill>
                  <a:srgbClr val="CC0066"/>
                </a:solidFill>
              </a:rPr>
              <a:t>Janko Matúška</a:t>
            </a:r>
          </a:p>
          <a:p>
            <a:pPr lvl="0" algn="just"/>
            <a:r>
              <a:rPr lang="sk-SK" dirty="0" smtClean="0"/>
              <a:t>patrí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 generácii štúrovcov</a:t>
            </a:r>
            <a:r>
              <a:rPr lang="sk-SK" b="1" dirty="0"/>
              <a:t> </a:t>
            </a:r>
            <a:r>
              <a:rPr lang="sk-SK" b="1" dirty="0" smtClean="0"/>
              <a:t>- </a:t>
            </a:r>
            <a:r>
              <a:rPr lang="sk-SK" dirty="0" smtClean="0"/>
              <a:t>k</a:t>
            </a:r>
            <a:r>
              <a:rPr lang="sk-SK" dirty="0"/>
              <a:t> tomuto hnutiu sa pripojil </a:t>
            </a:r>
            <a:r>
              <a:rPr lang="sk-SK" dirty="0" smtClean="0"/>
              <a:t>počas štúdií </a:t>
            </a:r>
            <a:r>
              <a:rPr lang="sk-SK" dirty="0"/>
              <a:t>v Bratislave,</a:t>
            </a:r>
          </a:p>
          <a:p>
            <a:pPr lvl="0" algn="just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básnik, spisovateľ, publicista</a:t>
            </a:r>
            <a:r>
              <a:rPr lang="sk-SK" dirty="0" smtClean="0"/>
              <a:t>,</a:t>
            </a:r>
            <a:endParaRPr lang="sk-SK" dirty="0"/>
          </a:p>
          <a:p>
            <a:pPr lvl="0" algn="just"/>
            <a:r>
              <a:rPr lang="sk-SK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 textu slovenskej hymny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810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04" y="780886"/>
            <a:ext cx="3810000" cy="508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323528" y="404664"/>
            <a:ext cx="8280920" cy="543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Tvorba </a:t>
            </a:r>
            <a:endParaRPr lang="sk-SK" sz="40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Times New Roman"/>
              <a:cs typeface="Andalus" pitchFamily="18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sk-SK" sz="2800" b="1" u="sng" dirty="0" smtClean="0">
                <a:effectLst/>
                <a:latin typeface="Arial"/>
                <a:ea typeface="Times New Roman"/>
                <a:cs typeface="Times New Roman"/>
              </a:rPr>
              <a:t>veršované </a:t>
            </a:r>
            <a:r>
              <a:rPr lang="sk-SK" sz="2800" b="1" u="sng" dirty="0" smtClean="0">
                <a:effectLst/>
                <a:latin typeface="Arial"/>
                <a:ea typeface="Times New Roman"/>
                <a:cs typeface="Times New Roman"/>
              </a:rPr>
              <a:t>historické povesti</a:t>
            </a:r>
            <a:r>
              <a:rPr lang="sk-SK" sz="2800" dirty="0" smtClean="0">
                <a:effectLst/>
                <a:latin typeface="Arial"/>
                <a:ea typeface="Times New Roman"/>
                <a:cs typeface="Times New Roman"/>
              </a:rPr>
              <a:t>:</a:t>
            </a:r>
            <a:endParaRPr lang="sk-SK" sz="2800" dirty="0">
              <a:ea typeface="Times New Roman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sk-SK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imes New Roman"/>
                <a:cs typeface="Andalus" pitchFamily="18" charset="-78"/>
              </a:rPr>
              <a:t> Pomsta</a:t>
            </a:r>
            <a:endParaRPr lang="sk-SK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Times New Roman"/>
              <a:cs typeface="Andalus" pitchFamily="18" charset="-78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sk-SK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imes New Roman"/>
                <a:cs typeface="Andalus" pitchFamily="18" charset="-78"/>
              </a:rPr>
              <a:t>Klára Zachová</a:t>
            </a:r>
            <a:endParaRPr lang="sk-SK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Times New Roman"/>
              <a:cs typeface="Andalus" pitchFamily="18" charset="-78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sk-SK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imes New Roman"/>
                <a:cs typeface="Andalus" pitchFamily="18" charset="-78"/>
              </a:rPr>
              <a:t>Hrdosť</a:t>
            </a:r>
            <a:endParaRPr lang="sk-SK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Times New Roman"/>
              <a:cs typeface="Andalus" pitchFamily="18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sk-SK" sz="2800" b="1" u="sng" dirty="0" smtClean="0">
                <a:effectLst/>
                <a:latin typeface="Arial"/>
                <a:ea typeface="Times New Roman"/>
                <a:cs typeface="Times New Roman"/>
              </a:rPr>
              <a:t>balady na motívy ľudovej slovesnosti</a:t>
            </a:r>
            <a:r>
              <a:rPr lang="sk-SK" sz="2800" dirty="0" smtClean="0">
                <a:effectLst/>
                <a:latin typeface="Arial"/>
                <a:ea typeface="Times New Roman"/>
                <a:cs typeface="Times New Roman"/>
              </a:rPr>
              <a:t>:</a:t>
            </a:r>
            <a:endParaRPr lang="sk-SK" sz="2800" dirty="0">
              <a:ea typeface="Times New Roman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sk-SK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imes New Roman"/>
                <a:cs typeface="Andalus" pitchFamily="18" charset="-78"/>
              </a:rPr>
              <a:t>Kozia skala</a:t>
            </a:r>
            <a:endParaRPr lang="sk-SK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Times New Roman"/>
              <a:cs typeface="Andalus" pitchFamily="18" charset="-78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sk-SK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imes New Roman"/>
                <a:cs typeface="Andalus" pitchFamily="18" charset="-78"/>
              </a:rPr>
              <a:t>Púchovská skala</a:t>
            </a:r>
            <a:endParaRPr lang="sk-SK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Times New Roman"/>
              <a:cs typeface="Andalus" pitchFamily="18" charset="-78"/>
            </a:endParaRPr>
          </a:p>
          <a:p>
            <a:r>
              <a:rPr lang="sk-SK" dirty="0" smtClean="0">
                <a:effectLst/>
                <a:latin typeface="Arial"/>
                <a:ea typeface="Times New Roman"/>
              </a:rPr>
              <a:t/>
            </a:r>
            <a:br>
              <a:rPr lang="sk-SK" dirty="0" smtClean="0">
                <a:effectLst/>
                <a:latin typeface="Arial"/>
                <a:ea typeface="Times New Roman"/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197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ndalus" pitchFamily="18" charset="-78"/>
              </a:rPr>
              <a:t>Lúčenie</a:t>
            </a:r>
            <a:endParaRPr lang="sk-SK" sz="8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0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Literárny druh</a:t>
            </a:r>
            <a:r>
              <a:rPr lang="sk-SK" sz="4000" dirty="0" smtClean="0"/>
              <a:t>:</a:t>
            </a:r>
          </a:p>
          <a:p>
            <a:pPr marL="0" indent="0" algn="ctr">
              <a:buNone/>
            </a:pPr>
            <a:r>
              <a:rPr lang="sk-SK" sz="4000" dirty="0" smtClean="0"/>
              <a:t>- </a:t>
            </a:r>
            <a:r>
              <a:rPr lang="sk-SK" sz="4000" dirty="0" smtClean="0"/>
              <a:t>lyrika</a:t>
            </a:r>
          </a:p>
          <a:p>
            <a:r>
              <a:rPr lang="sk-SK" sz="40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Literárny žáner</a:t>
            </a:r>
            <a:r>
              <a:rPr lang="sk-SK" sz="4000" dirty="0" smtClean="0"/>
              <a:t>:</a:t>
            </a:r>
          </a:p>
          <a:p>
            <a:pPr marL="0" indent="0" algn="ctr">
              <a:buNone/>
            </a:pPr>
            <a:r>
              <a:rPr lang="sk-SK" sz="4000" dirty="0" smtClean="0"/>
              <a:t>- báseň</a:t>
            </a:r>
          </a:p>
          <a:p>
            <a:r>
              <a:rPr lang="sk-SK" sz="40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Literárna forma</a:t>
            </a:r>
            <a:r>
              <a:rPr lang="sk-SK" sz="4000" dirty="0" smtClean="0"/>
              <a:t>: </a:t>
            </a:r>
          </a:p>
          <a:p>
            <a:pPr marL="0" indent="0" algn="ctr">
              <a:buNone/>
            </a:pPr>
            <a:r>
              <a:rPr lang="sk-SK" sz="4000" dirty="0" smtClean="0"/>
              <a:t>- </a:t>
            </a:r>
            <a:r>
              <a:rPr lang="sk-SK" sz="4000" dirty="0" smtClean="0"/>
              <a:t>poézia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32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>
            <a:normAutofit/>
          </a:bodyPr>
          <a:lstStyle/>
          <a:p>
            <a:pPr algn="just"/>
            <a:r>
              <a:rPr lang="sk-SK" sz="36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Téma</a:t>
            </a:r>
            <a:r>
              <a:rPr lang="sk-SK" sz="3600" dirty="0" smtClean="0"/>
              <a:t>: Autor </a:t>
            </a:r>
            <a:r>
              <a:rPr lang="sk-SK" sz="3600" dirty="0"/>
              <a:t>sa lúči </a:t>
            </a:r>
            <a:r>
              <a:rPr lang="sk-SK" sz="3600" dirty="0" smtClean="0"/>
              <a:t>so svojou </a:t>
            </a:r>
            <a:r>
              <a:rPr lang="sk-SK" sz="3600" dirty="0"/>
              <a:t>milou, aby pomohol vlasti a </a:t>
            </a:r>
            <a:r>
              <a:rPr lang="sk-SK" sz="3600" dirty="0" smtClean="0"/>
              <a:t>národu.</a:t>
            </a:r>
          </a:p>
          <a:p>
            <a:pPr algn="just"/>
            <a:r>
              <a:rPr lang="sk-SK" sz="36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Hlavná myšlienka</a:t>
            </a:r>
            <a:r>
              <a:rPr lang="sk-SK" sz="3600" dirty="0" smtClean="0"/>
              <a:t>:</a:t>
            </a:r>
          </a:p>
          <a:p>
            <a:pPr algn="just">
              <a:buFontTx/>
              <a:buChar char="-"/>
            </a:pPr>
            <a:r>
              <a:rPr lang="sk-SK" sz="3600" dirty="0" smtClean="0"/>
              <a:t>nad </a:t>
            </a:r>
            <a:r>
              <a:rPr lang="sk-SK" sz="3600" dirty="0" smtClean="0"/>
              <a:t>láskou k žene víťazí láska k národu</a:t>
            </a:r>
          </a:p>
          <a:p>
            <a:pPr marL="0" indent="0" algn="ctr">
              <a:buNone/>
            </a:pPr>
            <a:r>
              <a:rPr lang="sk-SK" sz="2800" i="1" dirty="0" smtClean="0">
                <a:solidFill>
                  <a:srgbClr val="660033"/>
                </a:solidFill>
                <a:latin typeface="Arial Narrow" pitchFamily="34" charset="0"/>
                <a:cs typeface="Andalus" pitchFamily="18" charset="-78"/>
              </a:rPr>
              <a:t>Milo </a:t>
            </a:r>
            <a:r>
              <a:rPr lang="sk-SK" sz="2800" i="1" dirty="0" err="1" smtClean="0">
                <a:solidFill>
                  <a:srgbClr val="660033"/>
                </a:solidFill>
                <a:latin typeface="Arial Narrow" pitchFamily="34" charset="0"/>
                <a:cs typeface="Andalus" pitchFamily="18" charset="-78"/>
              </a:rPr>
              <a:t>vernô</a:t>
            </a:r>
            <a:r>
              <a:rPr lang="sk-SK" sz="2800" i="1" dirty="0" smtClean="0">
                <a:solidFill>
                  <a:srgbClr val="660033"/>
                </a:solidFill>
                <a:latin typeface="Arial Narrow" pitchFamily="34" charset="0"/>
                <a:cs typeface="Andalus" pitchFamily="18" charset="-78"/>
              </a:rPr>
              <a:t> dievča čisto je milovať,</a:t>
            </a:r>
          </a:p>
          <a:p>
            <a:pPr marL="0" indent="0" algn="ctr">
              <a:buNone/>
            </a:pPr>
            <a:r>
              <a:rPr lang="sk-SK" sz="2800" i="1" dirty="0" smtClean="0">
                <a:solidFill>
                  <a:srgbClr val="660033"/>
                </a:solidFill>
                <a:latin typeface="Arial Narrow" pitchFamily="34" charset="0"/>
                <a:cs typeface="Andalus" pitchFamily="18" charset="-78"/>
              </a:rPr>
              <a:t>Ale ešte milšie za národ bojovať.</a:t>
            </a:r>
          </a:p>
          <a:p>
            <a:pPr marL="0" indent="0" algn="ctr">
              <a:buNone/>
            </a:pPr>
            <a:r>
              <a:rPr lang="sk-SK" sz="2800" i="1" dirty="0" smtClean="0">
                <a:solidFill>
                  <a:srgbClr val="660033"/>
                </a:solidFill>
                <a:latin typeface="Arial Narrow" pitchFamily="34" charset="0"/>
                <a:cs typeface="Andalus" pitchFamily="18" charset="-78"/>
              </a:rPr>
              <a:t>Srdce je do smrti, ale potom zhnije,</a:t>
            </a:r>
          </a:p>
          <a:p>
            <a:pPr marL="0" indent="0" algn="ctr">
              <a:buNone/>
            </a:pPr>
            <a:r>
              <a:rPr lang="sk-SK" sz="2800" i="1" dirty="0" smtClean="0">
                <a:solidFill>
                  <a:srgbClr val="660033"/>
                </a:solidFill>
                <a:latin typeface="Arial Narrow" pitchFamily="34" charset="0"/>
                <a:cs typeface="Andalus" pitchFamily="18" charset="-78"/>
              </a:rPr>
              <a:t>A vlasť život hodný večným vencom zvije</a:t>
            </a:r>
            <a:r>
              <a:rPr lang="sk-SK" sz="2800" i="1" dirty="0" smtClean="0">
                <a:latin typeface="Arial Narrow" pitchFamily="34" charset="0"/>
                <a:cs typeface="Andalus" pitchFamily="18" charset="-78"/>
              </a:rPr>
              <a:t>.</a:t>
            </a:r>
            <a:endParaRPr lang="sk-SK" sz="2800" i="1" dirty="0">
              <a:latin typeface="Arial Narrow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28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Umelecké jazykové </a:t>
            </a:r>
            <a:r>
              <a:rPr lang="sk-SK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prostriedky:</a:t>
            </a:r>
            <a:endParaRPr lang="sk-SK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Zdrobneniny</a:t>
            </a:r>
            <a:r>
              <a:rPr lang="sk-SK" dirty="0" smtClean="0"/>
              <a:t>:</a:t>
            </a:r>
          </a:p>
          <a:p>
            <a:pPr>
              <a:buFontTx/>
              <a:buChar char="-"/>
            </a:pPr>
            <a:r>
              <a:rPr lang="sk-SK" dirty="0" smtClean="0"/>
              <a:t>sokolík, rybka, vodičkou, šuhajkovi, Aničkou, srdiečka, rôčky, venčekom, koníka</a:t>
            </a:r>
          </a:p>
          <a:p>
            <a:pPr>
              <a:buFontTx/>
              <a:buChar char="-"/>
            </a:pPr>
            <a:r>
              <a:rPr lang="sk-SK" sz="2400" i="1" dirty="0" smtClean="0"/>
              <a:t>Autor využíva zdrobneniny ako štylistický prostriedok, ktorý zjemňuje význam a vyjadruje kladný vz</a:t>
            </a:r>
            <a:r>
              <a:rPr lang="sk-SK" sz="2400" dirty="0" smtClean="0"/>
              <a:t>ťah k vlasti a národu.</a:t>
            </a:r>
            <a:endParaRPr lang="sk-SK" sz="2400" i="1" dirty="0" smtClean="0"/>
          </a:p>
          <a:p>
            <a:r>
              <a:rPr lang="sk-SK" b="1" dirty="0" smtClean="0"/>
              <a:t>Personifikácie</a:t>
            </a:r>
            <a:r>
              <a:rPr lang="sk-SK" dirty="0" smtClean="0"/>
              <a:t>:</a:t>
            </a:r>
          </a:p>
          <a:p>
            <a:pPr>
              <a:buFontTx/>
              <a:buChar char="-"/>
            </a:pPr>
            <a:r>
              <a:rPr lang="sk-SK" dirty="0" smtClean="0"/>
              <a:t>dve srdiečka plačú, v slzách sa </a:t>
            </a:r>
            <a:r>
              <a:rPr lang="sk-SK" dirty="0" err="1" smtClean="0"/>
              <a:t>kúpajú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/>
              <a:t>v</a:t>
            </a:r>
            <a:r>
              <a:rPr lang="sk-SK" dirty="0" smtClean="0"/>
              <a:t>lasť volá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lač zahynie</a:t>
            </a:r>
          </a:p>
        </p:txBody>
      </p:sp>
    </p:spTree>
    <p:extLst>
      <p:ext uri="{BB962C8B-B14F-4D97-AF65-F5344CB8AC3E}">
        <p14:creationId xmlns:p14="http://schemas.microsoft.com/office/powerpoint/2010/main" val="8625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544616"/>
          </a:xfrm>
        </p:spPr>
        <p:txBody>
          <a:bodyPr/>
          <a:lstStyle/>
          <a:p>
            <a:r>
              <a:rPr lang="sk-SK" sz="3600" b="1" dirty="0" smtClean="0"/>
              <a:t>Epitetá:</a:t>
            </a:r>
          </a:p>
          <a:p>
            <a:pPr marL="0" indent="0" algn="ctr">
              <a:buNone/>
            </a:pPr>
            <a:r>
              <a:rPr lang="sk-SK" sz="3600" dirty="0" smtClean="0"/>
              <a:t>- </a:t>
            </a:r>
            <a:r>
              <a:rPr lang="sk-SK" sz="3600" dirty="0"/>
              <a:t>t</a:t>
            </a:r>
            <a:r>
              <a:rPr lang="sk-SK" sz="3600" dirty="0" smtClean="0"/>
              <a:t>ichý Dunaj, vlasť strápená, život hodný</a:t>
            </a:r>
          </a:p>
          <a:p>
            <a:r>
              <a:rPr lang="sk-SK" sz="3600" b="1" dirty="0" smtClean="0"/>
              <a:t>Metafora</a:t>
            </a:r>
            <a:r>
              <a:rPr lang="sk-SK" sz="3600" dirty="0" smtClean="0"/>
              <a:t>:</a:t>
            </a:r>
          </a:p>
          <a:p>
            <a:pPr algn="ctr">
              <a:buFontTx/>
              <a:buChar char="-"/>
            </a:pPr>
            <a:r>
              <a:rPr lang="sk-SK" sz="3600" dirty="0" smtClean="0"/>
              <a:t>A vlasť život hodný večným vencom zvije.</a:t>
            </a:r>
          </a:p>
          <a:p>
            <a:r>
              <a:rPr lang="sk-SK" sz="3600" b="1" dirty="0" smtClean="0"/>
              <a:t>Prirovnanie:</a:t>
            </a:r>
          </a:p>
          <a:p>
            <a:pPr marL="0" indent="0" algn="ctr">
              <a:buNone/>
            </a:pPr>
            <a:r>
              <a:rPr lang="sk-SK" sz="3600" dirty="0" smtClean="0"/>
              <a:t>- Ako matka s deťmi sme sa milovali.</a:t>
            </a:r>
          </a:p>
          <a:p>
            <a:pPr>
              <a:buFontTx/>
              <a:buChar char="-"/>
            </a:pPr>
            <a:endParaRPr lang="sk-SK" sz="3600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89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Vonkajšia kompozícia </a:t>
            </a:r>
            <a:r>
              <a:rPr lang="sk-SK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básne:</a:t>
            </a:r>
            <a:endParaRPr lang="sk-SK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Strofa</a:t>
            </a:r>
            <a:r>
              <a:rPr lang="sk-SK" sz="4000" dirty="0" smtClean="0"/>
              <a:t> : </a:t>
            </a:r>
            <a:r>
              <a:rPr lang="sk-SK" sz="4000" dirty="0" smtClean="0"/>
              <a:t>22 veršov</a:t>
            </a:r>
          </a:p>
          <a:p>
            <a:pPr marL="0" indent="0">
              <a:buNone/>
            </a:pPr>
            <a:endParaRPr lang="sk-SK" sz="4000" dirty="0" smtClean="0"/>
          </a:p>
          <a:p>
            <a:r>
              <a:rPr lang="sk-SK" sz="40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Verš</a:t>
            </a:r>
            <a:r>
              <a:rPr lang="sk-SK" sz="4000" dirty="0" smtClean="0"/>
              <a:t>: </a:t>
            </a:r>
            <a:r>
              <a:rPr lang="sk-SK" sz="4000" smtClean="0"/>
              <a:t>rytmický /12-slabičný/</a:t>
            </a:r>
            <a:r>
              <a:rPr lang="sk-SK" sz="4000" b="1" smtClean="0">
                <a:solidFill>
                  <a:srgbClr val="CC0066"/>
                </a:solidFill>
              </a:rPr>
              <a:t>sylabický</a:t>
            </a:r>
            <a:endParaRPr lang="sk-SK" sz="4000" b="1" dirty="0" smtClean="0">
              <a:solidFill>
                <a:srgbClr val="CC0066"/>
              </a:solidFill>
            </a:endParaRPr>
          </a:p>
          <a:p>
            <a:endParaRPr lang="sk-SK" sz="4000" dirty="0" smtClean="0"/>
          </a:p>
          <a:p>
            <a:r>
              <a:rPr lang="sk-SK" sz="40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Rým</a:t>
            </a:r>
            <a:r>
              <a:rPr lang="sk-SK" sz="4000" dirty="0" smtClean="0"/>
              <a:t>: </a:t>
            </a:r>
            <a:r>
              <a:rPr lang="sk-SK" sz="4000" dirty="0" smtClean="0"/>
              <a:t>združený- </a:t>
            </a:r>
            <a:r>
              <a:rPr lang="sk-SK" sz="4000" dirty="0" err="1" smtClean="0"/>
              <a:t>aabb</a:t>
            </a:r>
            <a:endParaRPr lang="sk-SK" sz="4000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37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80"/>
            <a:ext cx="8534400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234</Words>
  <Application>Microsoft Office PowerPoint</Application>
  <PresentationFormat>Prezentácia na obrazovke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9" baseType="lpstr">
      <vt:lpstr>Andalus</vt:lpstr>
      <vt:lpstr>Arial</vt:lpstr>
      <vt:lpstr>Arial Narrow</vt:lpstr>
      <vt:lpstr>Arial Rounded MT Bold</vt:lpstr>
      <vt:lpstr>Baskerville Old Face</vt:lpstr>
      <vt:lpstr>Calibri</vt:lpstr>
      <vt:lpstr>Symbol</vt:lpstr>
      <vt:lpstr>Times New Roman</vt:lpstr>
      <vt:lpstr>Wingdings</vt:lpstr>
      <vt:lpstr>Motív Office</vt:lpstr>
      <vt:lpstr>Janko Matúška Lúčenie</vt:lpstr>
      <vt:lpstr>Prezentácia programu PowerPoint</vt:lpstr>
      <vt:lpstr>Prezentácia programu PowerPoint</vt:lpstr>
      <vt:lpstr>Lúčenie</vt:lpstr>
      <vt:lpstr>Prezentácia programu PowerPoint</vt:lpstr>
      <vt:lpstr>Umelecké jazykové prostriedky:</vt:lpstr>
      <vt:lpstr>Prezentácia programu PowerPoint</vt:lpstr>
      <vt:lpstr>Vonkajšia kompozícia básne: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Janko Matúška Lúčenie</dc:title>
  <dc:creator>Horváth Marián, Ing.</dc:creator>
  <cp:lastModifiedBy>Ucitel</cp:lastModifiedBy>
  <cp:revision>17</cp:revision>
  <dcterms:created xsi:type="dcterms:W3CDTF">2013-09-24T16:47:11Z</dcterms:created>
  <dcterms:modified xsi:type="dcterms:W3CDTF">2021-09-28T14:30:30Z</dcterms:modified>
</cp:coreProperties>
</file>