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7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0DFE-B6BF-454F-847E-2CC8272BB8D9}" type="datetimeFigureOut">
              <a:rPr lang="sk-SK" smtClean="0"/>
              <a:t>11. 6. 2021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224CCC6D-1AF4-4288-B58B-3708D7723200}" type="slidenum">
              <a:rPr lang="sk-SK" smtClean="0"/>
              <a:t>‹#›</a:t>
            </a:fld>
            <a:endParaRPr lang="sk-SK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7109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0DFE-B6BF-454F-847E-2CC8272BB8D9}" type="datetimeFigureOut">
              <a:rPr lang="sk-SK" smtClean="0"/>
              <a:t>11. 6. 2021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CCC6D-1AF4-4288-B58B-3708D7723200}" type="slidenum">
              <a:rPr lang="sk-SK" smtClean="0"/>
              <a:t>‹#›</a:t>
            </a:fld>
            <a:endParaRPr lang="sk-SK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3710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0DFE-B6BF-454F-847E-2CC8272BB8D9}" type="datetimeFigureOut">
              <a:rPr lang="sk-SK" smtClean="0"/>
              <a:t>11. 6. 2021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CCC6D-1AF4-4288-B58B-3708D7723200}" type="slidenum">
              <a:rPr lang="sk-SK" smtClean="0"/>
              <a:t>‹#›</a:t>
            </a:fld>
            <a:endParaRPr lang="sk-SK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7612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0DFE-B6BF-454F-847E-2CC8272BB8D9}" type="datetimeFigureOut">
              <a:rPr lang="sk-SK" smtClean="0"/>
              <a:t>11. 6. 2021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CCC6D-1AF4-4288-B58B-3708D7723200}" type="slidenum">
              <a:rPr lang="sk-SK" smtClean="0"/>
              <a:t>‹#›</a:t>
            </a:fld>
            <a:endParaRPr lang="sk-SK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2944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0DFE-B6BF-454F-847E-2CC8272BB8D9}" type="datetimeFigureOut">
              <a:rPr lang="sk-SK" smtClean="0"/>
              <a:t>11. 6. 2021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CCC6D-1AF4-4288-B58B-3708D7723200}" type="slidenum">
              <a:rPr lang="sk-SK" smtClean="0"/>
              <a:t>‹#›</a:t>
            </a:fld>
            <a:endParaRPr lang="sk-SK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8195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0DFE-B6BF-454F-847E-2CC8272BB8D9}" type="datetimeFigureOut">
              <a:rPr lang="sk-SK" smtClean="0"/>
              <a:t>11. 6. 2021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CCC6D-1AF4-4288-B58B-3708D7723200}" type="slidenum">
              <a:rPr lang="sk-SK" smtClean="0"/>
              <a:t>‹#›</a:t>
            </a:fld>
            <a:endParaRPr lang="sk-SK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029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0DFE-B6BF-454F-847E-2CC8272BB8D9}" type="datetimeFigureOut">
              <a:rPr lang="sk-SK" smtClean="0"/>
              <a:t>11. 6. 2021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CCC6D-1AF4-4288-B58B-3708D7723200}" type="slidenum">
              <a:rPr lang="sk-SK" smtClean="0"/>
              <a:t>‹#›</a:t>
            </a:fld>
            <a:endParaRPr lang="sk-SK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0391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0DFE-B6BF-454F-847E-2CC8272BB8D9}" type="datetimeFigureOut">
              <a:rPr lang="sk-SK" smtClean="0"/>
              <a:t>11. 6. 2021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CCC6D-1AF4-4288-B58B-3708D7723200}" type="slidenum">
              <a:rPr lang="sk-SK" smtClean="0"/>
              <a:t>‹#›</a:t>
            </a:fld>
            <a:endParaRPr lang="sk-SK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0530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0DFE-B6BF-454F-847E-2CC8272BB8D9}" type="datetimeFigureOut">
              <a:rPr lang="sk-SK" smtClean="0"/>
              <a:t>11. 6. 2021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CCC6D-1AF4-4288-B58B-3708D772320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2834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0DFE-B6BF-454F-847E-2CC8272BB8D9}" type="datetimeFigureOut">
              <a:rPr lang="sk-SK" smtClean="0"/>
              <a:t>11. 6. 2021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CCC6D-1AF4-4288-B58B-3708D7723200}" type="slidenum">
              <a:rPr lang="sk-SK" smtClean="0"/>
              <a:t>‹#›</a:t>
            </a:fld>
            <a:endParaRPr lang="sk-SK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674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02B0DFE-B6BF-454F-847E-2CC8272BB8D9}" type="datetimeFigureOut">
              <a:rPr lang="sk-SK" smtClean="0"/>
              <a:t>11. 6. 2021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CCC6D-1AF4-4288-B58B-3708D7723200}" type="slidenum">
              <a:rPr lang="sk-SK" smtClean="0"/>
              <a:t>‹#›</a:t>
            </a:fld>
            <a:endParaRPr lang="sk-SK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563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B0DFE-B6BF-454F-847E-2CC8272BB8D9}" type="datetimeFigureOut">
              <a:rPr lang="sk-SK" smtClean="0"/>
              <a:t>11. 6. 2021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224CCC6D-1AF4-4288-B58B-3708D7723200}" type="slidenum">
              <a:rPr lang="sk-SK" smtClean="0"/>
              <a:t>‹#›</a:t>
            </a:fld>
            <a:endParaRPr lang="sk-SK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673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 descr="Obrázok, na ktorom je počítač, stôl, elektronika, sedenie&#10;&#10;Automaticky generovaný popis">
            <a:extLst>
              <a:ext uri="{FF2B5EF4-FFF2-40B4-BE49-F238E27FC236}">
                <a16:creationId xmlns:a16="http://schemas.microsoft.com/office/drawing/2014/main" xmlns="" id="{CF7E3828-319B-4E0D-9080-B889E3185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xmlns="" id="{26DE3A37-493C-4F74-A996-9AAC6EECFD6F}"/>
              </a:ext>
            </a:extLst>
          </p:cNvPr>
          <p:cNvSpPr txBox="1"/>
          <p:nvPr/>
        </p:nvSpPr>
        <p:spPr>
          <a:xfrm>
            <a:off x="5113301" y="864857"/>
            <a:ext cx="39952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8800" b="1" dirty="0">
                <a:solidFill>
                  <a:srgbClr val="FFFF00"/>
                </a:solidFill>
              </a:rPr>
              <a:t>Médiá</a:t>
            </a:r>
          </a:p>
        </p:txBody>
      </p:sp>
    </p:spTree>
    <p:extLst>
      <p:ext uri="{BB962C8B-B14F-4D97-AF65-F5344CB8AC3E}">
        <p14:creationId xmlns:p14="http://schemas.microsoft.com/office/powerpoint/2010/main" val="2624329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E46B0608-4D6D-4F2A-909C-A993D982F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379" y="372463"/>
            <a:ext cx="9603275" cy="3450613"/>
          </a:xfrm>
        </p:spPr>
        <p:txBody>
          <a:bodyPr>
            <a:noAutofit/>
          </a:bodyPr>
          <a:lstStyle/>
          <a:p>
            <a:r>
              <a:rPr lang="sk-SK" sz="2400" b="1" dirty="0"/>
              <a:t>Médiá </a:t>
            </a:r>
            <a:r>
              <a:rPr lang="sk-SK" sz="2400" dirty="0"/>
              <a:t>– prostriedky na šírenie informácií.</a:t>
            </a:r>
          </a:p>
          <a:p>
            <a:r>
              <a:rPr lang="sk-SK" sz="2400" b="1" dirty="0"/>
              <a:t>Informácia</a:t>
            </a:r>
            <a:r>
              <a:rPr lang="sk-SK" sz="2400" dirty="0"/>
              <a:t> – to, čo sa o nejakej udalosti či veci povie, to, ako sa vec vysvetlí.</a:t>
            </a:r>
          </a:p>
          <a:p>
            <a:r>
              <a:rPr lang="sk-SK" sz="2400" b="1" u="sng" dirty="0">
                <a:solidFill>
                  <a:srgbClr val="FF0000"/>
                </a:solidFill>
              </a:rPr>
              <a:t>Časopisy a noviny</a:t>
            </a:r>
          </a:p>
          <a:p>
            <a:r>
              <a:rPr lang="sk-SK" sz="2400" b="1" u="sng" dirty="0">
                <a:solidFill>
                  <a:srgbClr val="FF0000"/>
                </a:solidFill>
              </a:rPr>
              <a:t>Telegraf</a:t>
            </a:r>
          </a:p>
          <a:p>
            <a:r>
              <a:rPr lang="sk-SK" sz="2400" b="1" u="sng" dirty="0">
                <a:solidFill>
                  <a:srgbClr val="FF0000"/>
                </a:solidFill>
              </a:rPr>
              <a:t>Telefón</a:t>
            </a:r>
          </a:p>
          <a:p>
            <a:r>
              <a:rPr lang="sk-SK" sz="2400" b="1" u="sng" dirty="0">
                <a:solidFill>
                  <a:srgbClr val="FF0000"/>
                </a:solidFill>
              </a:rPr>
              <a:t>Fotografie </a:t>
            </a:r>
          </a:p>
          <a:p>
            <a:r>
              <a:rPr lang="sk-SK" sz="2400" b="1" u="sng" dirty="0">
                <a:solidFill>
                  <a:srgbClr val="FF0000"/>
                </a:solidFill>
              </a:rPr>
              <a:t>Film</a:t>
            </a:r>
          </a:p>
          <a:p>
            <a:r>
              <a:rPr lang="sk-SK" sz="2400" b="1" u="sng" dirty="0">
                <a:solidFill>
                  <a:srgbClr val="FF0000"/>
                </a:solidFill>
              </a:rPr>
              <a:t>Rozhlas a televízia</a:t>
            </a:r>
          </a:p>
          <a:p>
            <a:r>
              <a:rPr lang="sk-SK" sz="2400" b="1" u="sng" dirty="0">
                <a:solidFill>
                  <a:srgbClr val="FF0000"/>
                </a:solidFill>
              </a:rPr>
              <a:t>Počítače a internet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2F43B8A5-791D-4D78-BC9E-B7EE91CA9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675" y="4094772"/>
            <a:ext cx="3365793" cy="2802022"/>
          </a:xfrm>
          <a:prstGeom prst="rect">
            <a:avLst/>
          </a:prstGeom>
        </p:spPr>
      </p:pic>
      <p:pic>
        <p:nvPicPr>
          <p:cNvPr id="7" name="Obrázok 6" descr="Obrázok, na ktorom je monitor&#10;&#10;Automaticky generovaný popis">
            <a:extLst>
              <a:ext uri="{FF2B5EF4-FFF2-40B4-BE49-F238E27FC236}">
                <a16:creationId xmlns:a16="http://schemas.microsoft.com/office/drawing/2014/main" xmlns="" id="{F5223FF3-CA20-4C27-A995-1428AE556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358" y="1668629"/>
            <a:ext cx="3809414" cy="2526911"/>
          </a:xfrm>
          <a:prstGeom prst="rect">
            <a:avLst/>
          </a:prstGeom>
        </p:spPr>
      </p:pic>
      <p:pic>
        <p:nvPicPr>
          <p:cNvPr id="9" name="Obrázok 8" descr="Obrázok, na ktorom je noviny, text&#10;&#10;Automaticky generovaný popis">
            <a:extLst>
              <a:ext uri="{FF2B5EF4-FFF2-40B4-BE49-F238E27FC236}">
                <a16:creationId xmlns:a16="http://schemas.microsoft.com/office/drawing/2014/main" xmlns="" id="{E8E10437-86A6-436A-8657-EF4E31090A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50" y="1519237"/>
            <a:ext cx="4286250" cy="2857500"/>
          </a:xfrm>
          <a:prstGeom prst="rect">
            <a:avLst/>
          </a:prstGeom>
        </p:spPr>
      </p:pic>
      <p:pic>
        <p:nvPicPr>
          <p:cNvPr id="11" name="Obrázok 10" descr="Obrázok, na ktorom je stena, vnútri, stôl, obloha&#10;&#10;Automaticky generovaný popis">
            <a:extLst>
              <a:ext uri="{FF2B5EF4-FFF2-40B4-BE49-F238E27FC236}">
                <a16:creationId xmlns:a16="http://schemas.microsoft.com/office/drawing/2014/main" xmlns="" id="{9884FD36-3D35-43EA-BD15-02047FC543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169" y="-1"/>
            <a:ext cx="2355520" cy="1856935"/>
          </a:xfrm>
          <a:prstGeom prst="rect">
            <a:avLst/>
          </a:prstGeom>
        </p:spPr>
      </p:pic>
      <p:pic>
        <p:nvPicPr>
          <p:cNvPr id="13" name="Obrázok 12" descr="Obrázok, na ktorom je elektronika, vnútri, čierne, telefón&#10;&#10;Automaticky generovaný popis">
            <a:extLst>
              <a:ext uri="{FF2B5EF4-FFF2-40B4-BE49-F238E27FC236}">
                <a16:creationId xmlns:a16="http://schemas.microsoft.com/office/drawing/2014/main" xmlns="" id="{57D93788-2B6E-42E3-903F-5713766FD8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157" y="4353072"/>
            <a:ext cx="3666979" cy="250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77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xmlns="" id="{742C14A9-3617-46DD-9FC4-ED828A7D3E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19AB0109-1C89-41F0-9EDF-3DE017BE3F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6F89A88-D347-45EA-A604-B74A39BE2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2183"/>
            <a:ext cx="5550357" cy="804768"/>
          </a:xfrm>
        </p:spPr>
        <p:txBody>
          <a:bodyPr>
            <a:normAutofit/>
          </a:bodyPr>
          <a:lstStyle/>
          <a:p>
            <a:r>
              <a:rPr lang="sk-SK" b="1" dirty="0">
                <a:solidFill>
                  <a:srgbClr val="FF0000"/>
                </a:solidFill>
              </a:rPr>
              <a:t>Časopisy  a noviny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19E5CB6C-D5A1-44AB-BAD0-E76C67ED28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C23D534B-778B-4451-AA65-2665F553F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015732"/>
            <a:ext cx="7001936" cy="3814649"/>
          </a:xfrm>
        </p:spPr>
        <p:txBody>
          <a:bodyPr>
            <a:noAutofit/>
          </a:bodyPr>
          <a:lstStyle/>
          <a:p>
            <a:r>
              <a:rPr lang="sk-SK" sz="2400" dirty="0"/>
              <a:t>Stali sa </a:t>
            </a:r>
            <a:r>
              <a:rPr lang="sk-SK" sz="2400" b="1" dirty="0">
                <a:solidFill>
                  <a:srgbClr val="FF0000"/>
                </a:solidFill>
              </a:rPr>
              <a:t>prvým moderným médiom</a:t>
            </a:r>
          </a:p>
          <a:p>
            <a:r>
              <a:rPr lang="sk-SK" sz="2400" dirty="0"/>
              <a:t>Prvé </a:t>
            </a:r>
            <a:r>
              <a:rPr lang="sk-SK" sz="2400"/>
              <a:t>časopisy a noviny </a:t>
            </a:r>
            <a:r>
              <a:rPr lang="sk-SK" sz="2400" dirty="0"/>
              <a:t>vydávali sami kníhtlačiari. Neskôr ich úlohu prevzali </a:t>
            </a:r>
            <a:r>
              <a:rPr lang="sk-SK" sz="2400" b="1" dirty="0">
                <a:solidFill>
                  <a:srgbClr val="FF0000"/>
                </a:solidFill>
              </a:rPr>
              <a:t>novinári.</a:t>
            </a:r>
          </a:p>
          <a:p>
            <a:r>
              <a:rPr lang="sk-SK" sz="2400" dirty="0"/>
              <a:t>Pravidelne a rýchlo ich vytlačili a odovzdali ľudom </a:t>
            </a:r>
            <a:r>
              <a:rPr lang="sk-SK" sz="2400" b="1" dirty="0">
                <a:solidFill>
                  <a:srgbClr val="FF0000"/>
                </a:solidFill>
              </a:rPr>
              <a:t>aktuálne kratšie informácie.</a:t>
            </a:r>
          </a:p>
          <a:p>
            <a:r>
              <a:rPr lang="sk-SK" sz="2400" dirty="0"/>
              <a:t>Noviny sa ľahšie a rýchlejšie dostanú k väčšiemu počtu ľudí než knihy.</a:t>
            </a:r>
          </a:p>
        </p:txBody>
      </p:sp>
      <p:pic>
        <p:nvPicPr>
          <p:cNvPr id="5" name="Obrázok 4" descr="Obrázok, na ktorom je text&#10;&#10;Automaticky generovaný popis">
            <a:extLst>
              <a:ext uri="{FF2B5EF4-FFF2-40B4-BE49-F238E27FC236}">
                <a16:creationId xmlns:a16="http://schemas.microsoft.com/office/drawing/2014/main" xmlns="" id="{F5C3FC8B-EA94-416E-98A6-0837EBF6D3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" r="-1" b="8915"/>
          <a:stretch/>
        </p:blipFill>
        <p:spPr>
          <a:xfrm>
            <a:off x="7001936" y="-44516"/>
            <a:ext cx="5190064" cy="3814657"/>
          </a:xfrm>
          <a:prstGeom prst="rect">
            <a:avLst/>
          </a:prstGeom>
        </p:spPr>
      </p:pic>
      <p:pic>
        <p:nvPicPr>
          <p:cNvPr id="35" name="Picture 31">
            <a:extLst>
              <a:ext uri="{FF2B5EF4-FFF2-40B4-BE49-F238E27FC236}">
                <a16:creationId xmlns:a16="http://schemas.microsoft.com/office/drawing/2014/main" xmlns="" id="{D5A16967-5C32-4A48-9F02-4F0228AC8D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942D078B-EF20-4DB1-AA1B-87F212C56A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ok 6" descr="Obrázok, na ktorom je text, kniha&#10;&#10;Automaticky generovaný popis">
            <a:extLst>
              <a:ext uri="{FF2B5EF4-FFF2-40B4-BE49-F238E27FC236}">
                <a16:creationId xmlns:a16="http://schemas.microsoft.com/office/drawing/2014/main" xmlns="" id="{52B4E6A9-66D0-4961-8007-E5D2F4A0B4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4" r="12496" b="-1"/>
          <a:stretch/>
        </p:blipFill>
        <p:spPr>
          <a:xfrm>
            <a:off x="7001936" y="3677327"/>
            <a:ext cx="5189762" cy="3192104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xmlns="" id="{854C7E00-F939-4074-9C12-5E72007D88CB}"/>
              </a:ext>
            </a:extLst>
          </p:cNvPr>
          <p:cNvSpPr txBox="1"/>
          <p:nvPr/>
        </p:nvSpPr>
        <p:spPr>
          <a:xfrm>
            <a:off x="5883966" y="11431"/>
            <a:ext cx="6082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Prvé noviny vyšli v Štrasburgu (FRA) v roku 1609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xmlns="" id="{B232D919-1B45-4C08-99BD-568F13716656}"/>
              </a:ext>
            </a:extLst>
          </p:cNvPr>
          <p:cNvSpPr txBox="1"/>
          <p:nvPr/>
        </p:nvSpPr>
        <p:spPr>
          <a:xfrm>
            <a:off x="6811617" y="3694177"/>
            <a:ext cx="5155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Prešpurské</a:t>
            </a:r>
            <a:r>
              <a:rPr lang="sk-SK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 noviny – prvé slovenské noviny</a:t>
            </a:r>
          </a:p>
        </p:txBody>
      </p:sp>
    </p:spTree>
    <p:extLst>
      <p:ext uri="{BB962C8B-B14F-4D97-AF65-F5344CB8AC3E}">
        <p14:creationId xmlns:p14="http://schemas.microsoft.com/office/powerpoint/2010/main" val="1836806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7EBB91F-4068-49EF-908F-72BD329B8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666" y="183745"/>
            <a:ext cx="9603275" cy="1049235"/>
          </a:xfrm>
        </p:spPr>
        <p:txBody>
          <a:bodyPr/>
          <a:lstStyle/>
          <a:p>
            <a:r>
              <a:rPr lang="sk-SK" b="1" dirty="0">
                <a:solidFill>
                  <a:srgbClr val="FF0000"/>
                </a:solidFill>
              </a:rPr>
              <a:t>Vynálezy na šírenie informácií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F9E2C810-4C16-43E3-B2DF-C61ABFA38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4068" y="791478"/>
            <a:ext cx="11054854" cy="1177634"/>
          </a:xfrm>
        </p:spPr>
        <p:txBody>
          <a:bodyPr>
            <a:normAutofit/>
          </a:bodyPr>
          <a:lstStyle/>
          <a:p>
            <a:r>
              <a:rPr lang="sk-SK" sz="2400" b="1" dirty="0">
                <a:solidFill>
                  <a:srgbClr val="FF0000"/>
                </a:solidFill>
              </a:rPr>
              <a:t>Telegraf, telefón, fotografie a film.</a:t>
            </a:r>
          </a:p>
          <a:p>
            <a:r>
              <a:rPr lang="sk-SK" sz="2400" dirty="0"/>
              <a:t>Telefóny, fotografie a filmy používame dodnes, stretávame sa s nimi každý deň.</a:t>
            </a:r>
          </a:p>
        </p:txBody>
      </p:sp>
      <p:pic>
        <p:nvPicPr>
          <p:cNvPr id="5" name="Obrázok 4" descr="Obrázok, na ktorom je stena, vnútri, stôl, obloha&#10;&#10;Automaticky generovaný popis">
            <a:extLst>
              <a:ext uri="{FF2B5EF4-FFF2-40B4-BE49-F238E27FC236}">
                <a16:creationId xmlns:a16="http://schemas.microsoft.com/office/drawing/2014/main" xmlns="" id="{ED373CA2-2ACE-4519-A7BA-83CF265A1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8" y="3559126"/>
            <a:ext cx="3179299" cy="3298432"/>
          </a:xfrm>
          <a:prstGeom prst="rect">
            <a:avLst/>
          </a:prstGeom>
        </p:spPr>
      </p:pic>
      <p:pic>
        <p:nvPicPr>
          <p:cNvPr id="9" name="Obrázok 8" descr="Obrázok, na ktorom je vonkajšie, obloha, fotografia, stojaci&#10;&#10;Automaticky generovaný popis">
            <a:extLst>
              <a:ext uri="{FF2B5EF4-FFF2-40B4-BE49-F238E27FC236}">
                <a16:creationId xmlns:a16="http://schemas.microsoft.com/office/drawing/2014/main" xmlns="" id="{E713E8D1-36E7-47F8-B498-C967E90CBA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481" y="3559124"/>
            <a:ext cx="3552091" cy="3298434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xmlns="" id="{13CC7627-967D-4E0C-A1BD-4142C2D50F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572" y="3559124"/>
            <a:ext cx="2736428" cy="3298434"/>
          </a:xfrm>
          <a:prstGeom prst="rect">
            <a:avLst/>
          </a:prstGeom>
        </p:spPr>
      </p:pic>
      <p:sp>
        <p:nvSpPr>
          <p:cNvPr id="12" name="BlokTextu 11">
            <a:extLst>
              <a:ext uri="{FF2B5EF4-FFF2-40B4-BE49-F238E27FC236}">
                <a16:creationId xmlns:a16="http://schemas.microsoft.com/office/drawing/2014/main" xmlns="" id="{A9951FCF-CC19-47F2-BA1E-E7D8EE369068}"/>
              </a:ext>
            </a:extLst>
          </p:cNvPr>
          <p:cNvSpPr txBox="1"/>
          <p:nvPr/>
        </p:nvSpPr>
        <p:spPr>
          <a:xfrm>
            <a:off x="-14069" y="1988287"/>
            <a:ext cx="31792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Telegraf-</a:t>
            </a:r>
            <a:r>
              <a:rPr lang="sk-SK" sz="2000" dirty="0">
                <a:highlight>
                  <a:srgbClr val="FFFF00"/>
                </a:highlight>
              </a:rPr>
              <a:t> najskôr ho používali železničiari. Prostredníctvom dohodnutých symbolov (kombinácií bodiek a čiarok) si vzájomne oznamovali údaje o vypravených vlakoch.</a:t>
            </a:r>
          </a:p>
        </p:txBody>
      </p:sp>
      <p:pic>
        <p:nvPicPr>
          <p:cNvPr id="17" name="Obrázok 16" descr="Obrázok, na ktorom je stena, vnútri, stôl, objekt&#10;&#10;Automaticky generovaný popis">
            <a:extLst>
              <a:ext uri="{FF2B5EF4-FFF2-40B4-BE49-F238E27FC236}">
                <a16:creationId xmlns:a16="http://schemas.microsoft.com/office/drawing/2014/main" xmlns="" id="{97430D9B-BB9E-48F1-BA8A-BB2AB4BD2A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230" y="3559125"/>
            <a:ext cx="2738250" cy="3298434"/>
          </a:xfrm>
          <a:prstGeom prst="rect">
            <a:avLst/>
          </a:prstGeom>
        </p:spPr>
      </p:pic>
      <p:sp>
        <p:nvSpPr>
          <p:cNvPr id="18" name="BlokTextu 17">
            <a:extLst>
              <a:ext uri="{FF2B5EF4-FFF2-40B4-BE49-F238E27FC236}">
                <a16:creationId xmlns:a16="http://schemas.microsoft.com/office/drawing/2014/main" xmlns="" id="{FE82E003-34C7-4704-AA07-2D06A608B587}"/>
              </a:ext>
            </a:extLst>
          </p:cNvPr>
          <p:cNvSpPr txBox="1"/>
          <p:nvPr/>
        </p:nvSpPr>
        <p:spPr>
          <a:xfrm>
            <a:off x="3883616" y="3228945"/>
            <a:ext cx="2404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Telefón</a:t>
            </a:r>
          </a:p>
        </p:txBody>
      </p:sp>
      <p:sp>
        <p:nvSpPr>
          <p:cNvPr id="19" name="BlokTextu 18">
            <a:extLst>
              <a:ext uri="{FF2B5EF4-FFF2-40B4-BE49-F238E27FC236}">
                <a16:creationId xmlns:a16="http://schemas.microsoft.com/office/drawing/2014/main" xmlns="" id="{4BD7322E-59F3-49B2-AEF2-38C505167EBF}"/>
              </a:ext>
            </a:extLst>
          </p:cNvPr>
          <p:cNvSpPr txBox="1"/>
          <p:nvPr/>
        </p:nvSpPr>
        <p:spPr>
          <a:xfrm>
            <a:off x="6587210" y="3209432"/>
            <a:ext cx="26722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Prvý fotoaparát</a:t>
            </a:r>
          </a:p>
        </p:txBody>
      </p:sp>
      <p:sp>
        <p:nvSpPr>
          <p:cNvPr id="20" name="BlokTextu 19">
            <a:extLst>
              <a:ext uri="{FF2B5EF4-FFF2-40B4-BE49-F238E27FC236}">
                <a16:creationId xmlns:a16="http://schemas.microsoft.com/office/drawing/2014/main" xmlns="" id="{F9310BE7-F0A6-460D-B081-0D0D2E973664}"/>
              </a:ext>
            </a:extLst>
          </p:cNvPr>
          <p:cNvSpPr txBox="1"/>
          <p:nvPr/>
        </p:nvSpPr>
        <p:spPr>
          <a:xfrm>
            <a:off x="10548731" y="3199851"/>
            <a:ext cx="16432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Film</a:t>
            </a:r>
          </a:p>
        </p:txBody>
      </p:sp>
    </p:spTree>
    <p:extLst>
      <p:ext uri="{BB962C8B-B14F-4D97-AF65-F5344CB8AC3E}">
        <p14:creationId xmlns:p14="http://schemas.microsoft.com/office/powerpoint/2010/main" val="3926278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0CEE02F-C186-4FD3-AC51-A3BC94CEA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Arrival of a Train at La Ciotat (The Lumière Brothers 1895)">
            <a:hlinkClick r:id="" action="ppaction://media"/>
            <a:extLst>
              <a:ext uri="{FF2B5EF4-FFF2-40B4-BE49-F238E27FC236}">
                <a16:creationId xmlns:a16="http://schemas.microsoft.com/office/drawing/2014/main" xmlns="" id="{9CD3194C-A371-4DB2-8F6E-B85F456DB68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5574"/>
            <a:ext cx="12192001" cy="6863574"/>
          </a:xfr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xmlns="" id="{541A757F-F986-4F2B-9E49-4E41080CA074}"/>
              </a:ext>
            </a:extLst>
          </p:cNvPr>
          <p:cNvSpPr txBox="1"/>
          <p:nvPr/>
        </p:nvSpPr>
        <p:spPr>
          <a:xfrm>
            <a:off x="0" y="219744"/>
            <a:ext cx="1005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FF0000"/>
                </a:solidFill>
                <a:highlight>
                  <a:srgbClr val="FFFF00"/>
                </a:highlight>
              </a:rPr>
              <a:t>Prvý film na svete bol veľmi krátky. Premietali ho v Paríži.</a:t>
            </a:r>
            <a:r>
              <a:rPr lang="sk-SK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044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4C350B8-8B86-4B5A-B7AB-A1156CB07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tEóRia OtraSu  Vladimír Merta  Jana Lewitová Jánošík (zbojnícky kapitán)">
            <a:hlinkClick r:id="" action="ppaction://media"/>
            <a:extLst>
              <a:ext uri="{FF2B5EF4-FFF2-40B4-BE49-F238E27FC236}">
                <a16:creationId xmlns:a16="http://schemas.microsoft.com/office/drawing/2014/main" xmlns="" id="{7A69B70B-F1EF-4A74-A738-8273873F33B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2525"/>
            <a:ext cx="12192001" cy="6881163"/>
          </a:xfr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xmlns="" id="{83BFD64A-6779-476F-A861-AE77B36EA686}"/>
              </a:ext>
            </a:extLst>
          </p:cNvPr>
          <p:cNvSpPr txBox="1"/>
          <p:nvPr/>
        </p:nvSpPr>
        <p:spPr>
          <a:xfrm>
            <a:off x="0" y="159027"/>
            <a:ext cx="11604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Prvým slovenským filmom bol </a:t>
            </a:r>
            <a:r>
              <a:rPr lang="sk-SK" sz="2400" b="1" dirty="0">
                <a:highlight>
                  <a:srgbClr val="FFFF00"/>
                </a:highlight>
              </a:rPr>
              <a:t>Jánošík.</a:t>
            </a:r>
            <a:r>
              <a:rPr lang="sk-SK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Roku 1921 ho na Slovensku v Blatnici nakrútila filmárska skupina amerických Slovákov. Bol bez zvuku.</a:t>
            </a:r>
          </a:p>
        </p:txBody>
      </p:sp>
    </p:spTree>
    <p:extLst>
      <p:ext uri="{BB962C8B-B14F-4D97-AF65-F5344CB8AC3E}">
        <p14:creationId xmlns:p14="http://schemas.microsoft.com/office/powerpoint/2010/main" val="392272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7273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35C3D674-3D59-4E93-80CA-0C0A9095E8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C884B8F8-FDC9-498B-9960-5D7260AFCB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453896" y="1847088"/>
            <a:ext cx="41773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16C93F9-6B0B-407D-82FE-4FF7A616F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1" y="444657"/>
            <a:ext cx="5595958" cy="1049235"/>
          </a:xfrm>
        </p:spPr>
        <p:txBody>
          <a:bodyPr>
            <a:normAutofit/>
          </a:bodyPr>
          <a:lstStyle/>
          <a:p>
            <a:r>
              <a:rPr lang="sk-SK" b="1" dirty="0">
                <a:solidFill>
                  <a:srgbClr val="FF0000"/>
                </a:solidFill>
                <a:highlight>
                  <a:srgbClr val="FFFF00"/>
                </a:highlight>
              </a:rPr>
              <a:t>Dvadsiate storočie – doba masových médií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F2A81E1-BCBE-426B-8C09-33274E6940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2E738E55-049C-433F-88A8-DDD2B1DEE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11" y="1871811"/>
            <a:ext cx="5822150" cy="3810587"/>
          </a:xfrm>
        </p:spPr>
        <p:txBody>
          <a:bodyPr>
            <a:noAutofit/>
          </a:bodyPr>
          <a:lstStyle/>
          <a:p>
            <a:r>
              <a:rPr lang="sk-SK" b="1" dirty="0">
                <a:solidFill>
                  <a:srgbClr val="FF0000"/>
                </a:solidFill>
                <a:highlight>
                  <a:srgbClr val="FFFF00"/>
                </a:highlight>
              </a:rPr>
              <a:t>Masové média- </a:t>
            </a:r>
            <a:r>
              <a:rPr lang="sk-SK" dirty="0"/>
              <a:t>prostriedky na šírenie informácií, ktoré majú široký </a:t>
            </a:r>
            <a:r>
              <a:rPr lang="sk-SK" b="1" dirty="0"/>
              <a:t>dosah na obrovské množstvo ľudí.</a:t>
            </a:r>
            <a:r>
              <a:rPr lang="sk-SK" dirty="0"/>
              <a:t> Moderné masové médiá sa </a:t>
            </a:r>
            <a:r>
              <a:rPr lang="sk-SK" b="1" dirty="0"/>
              <a:t>rýchlo rozšírili.</a:t>
            </a:r>
          </a:p>
          <a:p>
            <a:r>
              <a:rPr lang="sk-SK" dirty="0"/>
              <a:t>Najdôležitejšími sa stali </a:t>
            </a:r>
            <a:r>
              <a:rPr lang="sk-SK" b="1" dirty="0"/>
              <a:t>rozhlas, televízia a internet.</a:t>
            </a:r>
          </a:p>
          <a:p>
            <a:r>
              <a:rPr lang="sk-SK" dirty="0"/>
              <a:t>Rozhlas a televízia sa vo svete objavili v </a:t>
            </a:r>
            <a:r>
              <a:rPr lang="sk-SK" b="1" dirty="0"/>
              <a:t>20. storočí. </a:t>
            </a:r>
          </a:p>
          <a:p>
            <a:r>
              <a:rPr lang="sk-SK" dirty="0"/>
              <a:t>Najskôr v bohatých krajinách,</a:t>
            </a:r>
            <a:r>
              <a:rPr lang="sk-SK" b="1" dirty="0"/>
              <a:t> keď </a:t>
            </a:r>
            <a:r>
              <a:rPr lang="sk-SK" dirty="0"/>
              <a:t>však ich výroba a predaj </a:t>
            </a:r>
            <a:r>
              <a:rPr lang="sk-SK" b="1" dirty="0"/>
              <a:t>zlacneli, rýchlo sa stali populárne po celom svete.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9D1DDD4-5BB3-45BA-B9B3-06B62299AD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A24DAE64-2302-42EA-8239-F2F0775CA5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ok 4" descr="Obrázok, na ktorom je osoba, vnútri, stena, sedenie&#10;&#10;Automaticky generovaný popis">
            <a:extLst>
              <a:ext uri="{FF2B5EF4-FFF2-40B4-BE49-F238E27FC236}">
                <a16:creationId xmlns:a16="http://schemas.microsoft.com/office/drawing/2014/main" xmlns="" id="{13C116B6-3F65-4CF2-A0C8-0C7D99690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770" y="0"/>
            <a:ext cx="6323573" cy="6884489"/>
          </a:xfrm>
          <a:prstGeom prst="rect">
            <a:avLst/>
          </a:prstGeom>
        </p:spPr>
      </p:pic>
      <p:pic>
        <p:nvPicPr>
          <p:cNvPr id="9" name="Obrázok 8" descr="Obrázok, na ktorom je sedenie, staré, vnútri&#10;&#10;Automaticky generovaný popis">
            <a:extLst>
              <a:ext uri="{FF2B5EF4-FFF2-40B4-BE49-F238E27FC236}">
                <a16:creationId xmlns:a16="http://schemas.microsoft.com/office/drawing/2014/main" xmlns="" id="{09242537-B318-4745-9F52-4809E1BA6E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674" y="0"/>
            <a:ext cx="3259015" cy="2092899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xmlns="" id="{3E091B41-F130-4618-9CEE-8BF4F16DFD21}"/>
              </a:ext>
            </a:extLst>
          </p:cNvPr>
          <p:cNvSpPr txBox="1"/>
          <p:nvPr/>
        </p:nvSpPr>
        <p:spPr>
          <a:xfrm>
            <a:off x="5892770" y="5946028"/>
            <a:ext cx="5649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highlight>
                  <a:srgbClr val="FFFF00"/>
                </a:highlight>
              </a:rPr>
              <a:t>Prvé televízne vysielanie na Slovensku sa začalo v roku 1956.</a:t>
            </a:r>
          </a:p>
        </p:txBody>
      </p:sp>
    </p:spTree>
    <p:extLst>
      <p:ext uri="{BB962C8B-B14F-4D97-AF65-F5344CB8AC3E}">
        <p14:creationId xmlns:p14="http://schemas.microsoft.com/office/powerpoint/2010/main" val="3132203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425FED6-3B4A-4D2C-B15A-98E812EC2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299" y="452827"/>
            <a:ext cx="9603275" cy="1049235"/>
          </a:xfrm>
        </p:spPr>
        <p:txBody>
          <a:bodyPr/>
          <a:lstStyle/>
          <a:p>
            <a:r>
              <a:rPr lang="sk-SK" b="1" smtClean="0">
                <a:highlight>
                  <a:srgbClr val="FFFF00"/>
                </a:highlight>
              </a:rPr>
              <a:t>Počítače  a </a:t>
            </a:r>
            <a:r>
              <a:rPr lang="sk-SK" b="1" dirty="0">
                <a:highlight>
                  <a:srgbClr val="FFFF00"/>
                </a:highlight>
              </a:rPr>
              <a:t>internet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168F4551-37EE-4553-9A45-327EFE034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71" y="1869958"/>
            <a:ext cx="5161255" cy="4207285"/>
          </a:xfrm>
        </p:spPr>
        <p:txBody>
          <a:bodyPr>
            <a:normAutofit/>
          </a:bodyPr>
          <a:lstStyle/>
          <a:p>
            <a:r>
              <a:rPr lang="sk-SK" sz="2200" dirty="0"/>
              <a:t>Prelom v rýchlom šírení informácií priniesli </a:t>
            </a:r>
            <a:r>
              <a:rPr lang="sk-SK" sz="2200" b="1" dirty="0">
                <a:highlight>
                  <a:srgbClr val="FFFF00"/>
                </a:highlight>
              </a:rPr>
              <a:t>počítače.</a:t>
            </a:r>
          </a:p>
          <a:p>
            <a:r>
              <a:rPr lang="sk-SK" sz="2200" dirty="0"/>
              <a:t>Prvé počítače sa objavili </a:t>
            </a:r>
            <a:r>
              <a:rPr lang="sk-SK" sz="2200" b="1" dirty="0">
                <a:highlight>
                  <a:srgbClr val="FFFF00"/>
                </a:highlight>
              </a:rPr>
              <a:t>v čase druhej svetovej vojny</a:t>
            </a:r>
            <a:r>
              <a:rPr lang="sk-SK" sz="2200" dirty="0"/>
              <a:t> (pred 70 rokmi).</a:t>
            </a:r>
          </a:p>
          <a:p>
            <a:r>
              <a:rPr lang="sk-SK" sz="2200" dirty="0"/>
              <a:t>Keď vynálezcovia objavili </a:t>
            </a:r>
            <a:r>
              <a:rPr lang="sk-SK" sz="2200" b="1" dirty="0">
                <a:highlight>
                  <a:srgbClr val="FFFF00"/>
                </a:highlight>
              </a:rPr>
              <a:t>čipy,</a:t>
            </a:r>
            <a:r>
              <a:rPr lang="sk-SK" sz="2200" dirty="0"/>
              <a:t> mohli sa vyrábať čoraz menšie počítače.</a:t>
            </a:r>
          </a:p>
          <a:p>
            <a:r>
              <a:rPr lang="sk-SK" sz="2200" b="1" dirty="0">
                <a:highlight>
                  <a:srgbClr val="FFFF00"/>
                </a:highlight>
              </a:rPr>
              <a:t>Internet-</a:t>
            </a:r>
            <a:r>
              <a:rPr lang="sk-SK" sz="2200" dirty="0"/>
              <a:t> celosvetová počítačová sieť vďaka ktorej môžu byť všetky počítače na svete navzájom prepojené.</a:t>
            </a:r>
          </a:p>
          <a:p>
            <a:endParaRPr lang="sk-SK" dirty="0"/>
          </a:p>
        </p:txBody>
      </p:sp>
      <p:pic>
        <p:nvPicPr>
          <p:cNvPr id="5" name="Obrázok 4" descr="Obrázok, na ktorom je budova, fotografia, podlaha, zem&#10;&#10;Automaticky generovaný popis">
            <a:extLst>
              <a:ext uri="{FF2B5EF4-FFF2-40B4-BE49-F238E27FC236}">
                <a16:creationId xmlns:a16="http://schemas.microsoft.com/office/drawing/2014/main" xmlns="" id="{801A508E-1EF6-41E3-8252-AAD88014D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672" y="-154746"/>
            <a:ext cx="6751025" cy="7012745"/>
          </a:xfrm>
          <a:prstGeom prst="rect">
            <a:avLst/>
          </a:prstGeom>
        </p:spPr>
      </p:pic>
      <p:pic>
        <p:nvPicPr>
          <p:cNvPr id="7" name="Obrázok 6" descr="Obrázok, na ktorom je elektronika, počítač, sedenie&#10;&#10;Automaticky generovaný popis">
            <a:extLst>
              <a:ext uri="{FF2B5EF4-FFF2-40B4-BE49-F238E27FC236}">
                <a16:creationId xmlns:a16="http://schemas.microsoft.com/office/drawing/2014/main" xmlns="" id="{19AD87D1-A64A-456E-9F4A-2715741BBB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450" y="-252727"/>
            <a:ext cx="3256247" cy="2391016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xmlns="" id="{31BC1883-57FC-4795-BFFB-F5812E777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914" y="-154747"/>
            <a:ext cx="2857500" cy="2293035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xmlns="" id="{32D3D573-8EED-4E85-A54A-7EF806C6ED0F}"/>
              </a:ext>
            </a:extLst>
          </p:cNvPr>
          <p:cNvSpPr txBox="1"/>
          <p:nvPr/>
        </p:nvSpPr>
        <p:spPr>
          <a:xfrm>
            <a:off x="5651586" y="5929617"/>
            <a:ext cx="6540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highlight>
                  <a:srgbClr val="FFFF00"/>
                </a:highlight>
              </a:rPr>
              <a:t>Jeden z prvých počítačov na svete. Volal sa </a:t>
            </a:r>
            <a:r>
              <a:rPr lang="sk-SK" sz="2400" b="1" dirty="0">
                <a:highlight>
                  <a:srgbClr val="FFFF00"/>
                </a:highlight>
              </a:rPr>
              <a:t>ENIAC.</a:t>
            </a:r>
            <a:r>
              <a:rPr lang="sk-SK" sz="2400" dirty="0">
                <a:highlight>
                  <a:srgbClr val="FFFF00"/>
                </a:highlight>
              </a:rPr>
              <a:t> Jeho program vymysleli a pracovali na ňom ženy.</a:t>
            </a:r>
          </a:p>
        </p:txBody>
      </p:sp>
    </p:spTree>
    <p:extLst>
      <p:ext uri="{BB962C8B-B14F-4D97-AF65-F5344CB8AC3E}">
        <p14:creationId xmlns:p14="http://schemas.microsoft.com/office/powerpoint/2010/main" val="2363789656"/>
      </p:ext>
    </p:extLst>
  </p:cSld>
  <p:clrMapOvr>
    <a:masterClrMapping/>
  </p:clrMapOvr>
</p:sld>
</file>

<file path=ppt/theme/theme1.xml><?xml version="1.0" encoding="utf-8"?>
<a:theme xmlns:a="http://schemas.openxmlformats.org/drawingml/2006/main" name="Galéria">
  <a:themeElements>
    <a:clrScheme name="Galéri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éri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éri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349</Words>
  <Application>Microsoft Office PowerPoint</Application>
  <PresentationFormat>Vlastná</PresentationFormat>
  <Paragraphs>38</Paragraphs>
  <Slides>8</Slides>
  <Notes>0</Notes>
  <HiddenSlides>0</HiddenSlides>
  <MMClips>2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8</vt:i4>
      </vt:variant>
    </vt:vector>
  </HeadingPairs>
  <TitlesOfParts>
    <vt:vector size="9" baseType="lpstr">
      <vt:lpstr>Galéria</vt:lpstr>
      <vt:lpstr>Prezentácia programu PowerPoint</vt:lpstr>
      <vt:lpstr>Prezentácia programu PowerPoint</vt:lpstr>
      <vt:lpstr>Časopisy  a noviny</vt:lpstr>
      <vt:lpstr>Vynálezy na šírenie informácií</vt:lpstr>
      <vt:lpstr>Prezentácia programu PowerPoint</vt:lpstr>
      <vt:lpstr>Prezentácia programu PowerPoint</vt:lpstr>
      <vt:lpstr>Dvadsiate storočie – doba masových médií</vt:lpstr>
      <vt:lpstr>Počítače  a internet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takac.tomas1863@gmail.com</dc:creator>
  <cp:lastModifiedBy>Ucitel</cp:lastModifiedBy>
  <cp:revision>8</cp:revision>
  <dcterms:created xsi:type="dcterms:W3CDTF">2019-04-06T11:48:38Z</dcterms:created>
  <dcterms:modified xsi:type="dcterms:W3CDTF">2021-06-11T21:05:53Z</dcterms:modified>
</cp:coreProperties>
</file>