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8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C509-F310-468C-B22B-B36AD3FDB320}" type="datetimeFigureOut">
              <a:rPr lang="sk-SK" smtClean="0"/>
              <a:t>26. 9. 2021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DEBF-709A-4549-8BD2-B3668EE3BB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848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C509-F310-468C-B22B-B36AD3FDB320}" type="datetimeFigureOut">
              <a:rPr lang="sk-SK" smtClean="0"/>
              <a:t>26. 9. 2021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DEBF-709A-4549-8BD2-B3668EE3BB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87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C509-F310-468C-B22B-B36AD3FDB320}" type="datetimeFigureOut">
              <a:rPr lang="sk-SK" smtClean="0"/>
              <a:t>26. 9. 2021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DEBF-709A-4549-8BD2-B3668EE3BBC3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51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C509-F310-468C-B22B-B36AD3FDB320}" type="datetimeFigureOut">
              <a:rPr lang="sk-SK" smtClean="0"/>
              <a:t>26. 9. 2021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DEBF-709A-4549-8BD2-B3668EE3BB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7806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C509-F310-468C-B22B-B36AD3FDB320}" type="datetimeFigureOut">
              <a:rPr lang="sk-SK" smtClean="0"/>
              <a:t>26. 9. 2021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DEBF-709A-4549-8BD2-B3668EE3BBC3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7438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C509-F310-468C-B22B-B36AD3FDB320}" type="datetimeFigureOut">
              <a:rPr lang="sk-SK" smtClean="0"/>
              <a:t>26. 9. 2021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DEBF-709A-4549-8BD2-B3668EE3BB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8808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C509-F310-468C-B22B-B36AD3FDB320}" type="datetimeFigureOut">
              <a:rPr lang="sk-SK" smtClean="0"/>
              <a:t>26. 9. 2021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DEBF-709A-4549-8BD2-B3668EE3BB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2029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C509-F310-468C-B22B-B36AD3FDB320}" type="datetimeFigureOut">
              <a:rPr lang="sk-SK" smtClean="0"/>
              <a:t>26. 9. 2021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DEBF-709A-4549-8BD2-B3668EE3BB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79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C509-F310-468C-B22B-B36AD3FDB320}" type="datetimeFigureOut">
              <a:rPr lang="sk-SK" smtClean="0"/>
              <a:t>26. 9. 2021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DEBF-709A-4549-8BD2-B3668EE3BB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266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C509-F310-468C-B22B-B36AD3FDB320}" type="datetimeFigureOut">
              <a:rPr lang="sk-SK" smtClean="0"/>
              <a:t>26. 9. 2021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DEBF-709A-4549-8BD2-B3668EE3BB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10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C509-F310-468C-B22B-B36AD3FDB320}" type="datetimeFigureOut">
              <a:rPr lang="sk-SK" smtClean="0"/>
              <a:t>26. 9. 2021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DEBF-709A-4549-8BD2-B3668EE3BB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043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C509-F310-468C-B22B-B36AD3FDB320}" type="datetimeFigureOut">
              <a:rPr lang="sk-SK" smtClean="0"/>
              <a:t>26. 9. 2021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DEBF-709A-4549-8BD2-B3668EE3BB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523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C509-F310-468C-B22B-B36AD3FDB320}" type="datetimeFigureOut">
              <a:rPr lang="sk-SK" smtClean="0"/>
              <a:t>26. 9. 2021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DEBF-709A-4549-8BD2-B3668EE3BB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4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C509-F310-468C-B22B-B36AD3FDB320}" type="datetimeFigureOut">
              <a:rPr lang="sk-SK" smtClean="0"/>
              <a:t>26. 9. 2021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DEBF-709A-4549-8BD2-B3668EE3BB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304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C509-F310-468C-B22B-B36AD3FDB320}" type="datetimeFigureOut">
              <a:rPr lang="sk-SK" smtClean="0"/>
              <a:t>26. 9. 2021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DEBF-709A-4549-8BD2-B3668EE3BB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246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C509-F310-468C-B22B-B36AD3FDB320}" type="datetimeFigureOut">
              <a:rPr lang="sk-SK" smtClean="0"/>
              <a:t>26. 9. 2021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DEBF-709A-4549-8BD2-B3668EE3BB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313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EC509-F310-468C-B22B-B36AD3FDB320}" type="datetimeFigureOut">
              <a:rPr lang="sk-SK" smtClean="0"/>
              <a:t>26. 9. 2021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89DDEBF-709A-4549-8BD2-B3668EE3BB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368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6DF6C0-44FE-46F2-9753-658C3D93A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69" y="4868198"/>
            <a:ext cx="8288032" cy="1096648"/>
          </a:xfrm>
        </p:spPr>
        <p:txBody>
          <a:bodyPr>
            <a:normAutofit/>
          </a:bodyPr>
          <a:lstStyle/>
          <a:p>
            <a:pPr algn="l"/>
            <a:r>
              <a:rPr lang="sk-SK" sz="4400" dirty="0">
                <a:highlight>
                  <a:srgbClr val="FFFF00"/>
                </a:highlight>
              </a:rPr>
              <a:t>Obrazy starovekej spoločnosti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172305E7-EB5D-4C8A-AFE7-ACFEF25E1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969" y="5982059"/>
            <a:ext cx="8288032" cy="70167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sk-SK" sz="3100" dirty="0">
                <a:solidFill>
                  <a:srgbClr val="FF0000"/>
                </a:solidFill>
                <a:highlight>
                  <a:srgbClr val="FFFF00"/>
                </a:highlight>
              </a:rPr>
              <a:t>Človek objavuje meď a bronz</a:t>
            </a:r>
          </a:p>
          <a:p>
            <a:pPr algn="l"/>
            <a:r>
              <a:rPr lang="sk-SK" sz="2400" dirty="0">
                <a:solidFill>
                  <a:srgbClr val="FF0000"/>
                </a:solidFill>
              </a:rPr>
              <a:t>Mgr. Tomáš Takáč</a:t>
            </a:r>
          </a:p>
        </p:txBody>
      </p:sp>
      <p:pic>
        <p:nvPicPr>
          <p:cNvPr id="5" name="Obrázok 4" descr="Obrázok, na ktorom je trávnik, vonkajšie, skupina, sedenie&#10;&#10;Automaticky generovaný popis">
            <a:extLst>
              <a:ext uri="{FF2B5EF4-FFF2-40B4-BE49-F238E27FC236}">
                <a16:creationId xmlns:a16="http://schemas.microsoft.com/office/drawing/2014/main" xmlns="" id="{DA140D36-3121-4294-89B8-2E7D107BE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3" b="15816"/>
          <a:stretch/>
        </p:blipFill>
        <p:spPr>
          <a:xfrm>
            <a:off x="0" y="-1"/>
            <a:ext cx="9933422" cy="50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01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018705B-E1EF-4849-9496-99D29FDEE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sk-SK" dirty="0">
                <a:highlight>
                  <a:srgbClr val="FFFF00"/>
                </a:highlight>
              </a:rPr>
              <a:t>Zmeny v náboženstve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2806CAF-C6E9-4FEB-94AE-F7B28B8B0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5127133" cy="388077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</a:rPr>
              <a:t>Uctievanie </a:t>
            </a:r>
            <a:r>
              <a:rPr lang="sk-SK" sz="2000" dirty="0" smtClean="0">
                <a:solidFill>
                  <a:schemeClr val="tx1"/>
                </a:solidFill>
              </a:rPr>
              <a:t>Veľkej </a:t>
            </a:r>
            <a:r>
              <a:rPr lang="sk-SK" sz="2000" dirty="0">
                <a:solidFill>
                  <a:schemeClr val="tx1"/>
                </a:solidFill>
              </a:rPr>
              <a:t>matky a </a:t>
            </a:r>
            <a:r>
              <a:rPr lang="sk-SK" sz="2000" dirty="0" smtClean="0">
                <a:solidFill>
                  <a:schemeClr val="tx1"/>
                </a:solidFill>
              </a:rPr>
              <a:t>Mesiaca </a:t>
            </a:r>
            <a:r>
              <a:rPr lang="sk-SK" sz="2000" dirty="0">
                <a:solidFill>
                  <a:schemeClr val="tx1"/>
                </a:solidFill>
              </a:rPr>
              <a:t>skončilo.</a:t>
            </a:r>
          </a:p>
          <a:p>
            <a:r>
              <a:rPr lang="sk-SK" sz="2000" dirty="0">
                <a:solidFill>
                  <a:schemeClr val="tx1"/>
                </a:solidFill>
              </a:rPr>
              <a:t>Nahradil ich </a:t>
            </a:r>
            <a:r>
              <a:rPr lang="sk-SK" sz="2000" u="sng" dirty="0">
                <a:solidFill>
                  <a:schemeClr val="tx1"/>
                </a:solidFill>
                <a:highlight>
                  <a:srgbClr val="FFFF00"/>
                </a:highlight>
              </a:rPr>
              <a:t>polyteizmus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 = viera v mnohých </a:t>
            </a:r>
            <a:r>
              <a:rPr lang="sk-SK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bohov /boh vojny, lesov, obchodu, lásky .../ </a:t>
            </a:r>
            <a:endParaRPr lang="sk-SK" sz="20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sk-SK" sz="2000" dirty="0">
                <a:solidFill>
                  <a:schemeClr val="tx1"/>
                </a:solidFill>
              </a:rPr>
              <a:t>Na čele všetkých stál najmocnejší boh</a:t>
            </a:r>
            <a:r>
              <a:rPr lang="sk-SK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sk-SK" sz="2000" dirty="0" smtClean="0">
                <a:solidFill>
                  <a:schemeClr val="tx1"/>
                </a:solidFill>
              </a:rPr>
              <a:t>Veľký význam – </a:t>
            </a:r>
            <a:r>
              <a:rPr lang="sk-SK" sz="2000" b="1" u="sng" dirty="0" smtClean="0">
                <a:solidFill>
                  <a:schemeClr val="tx1"/>
                </a:solidFill>
              </a:rPr>
              <a:t>Slnko</a:t>
            </a:r>
            <a:r>
              <a:rPr lang="sk-SK" sz="2000" u="sng" dirty="0" smtClean="0">
                <a:solidFill>
                  <a:schemeClr val="tx1"/>
                </a:solidFill>
              </a:rPr>
              <a:t> </a:t>
            </a:r>
            <a:r>
              <a:rPr lang="sk-SK" sz="2000" dirty="0" smtClean="0">
                <a:solidFill>
                  <a:schemeClr val="tx1"/>
                </a:solidFill>
              </a:rPr>
              <a:t>– dáva život, </a:t>
            </a:r>
            <a:r>
              <a:rPr lang="sk-SK" sz="2000" b="1" u="sng" dirty="0" smtClean="0">
                <a:solidFill>
                  <a:schemeClr val="tx1"/>
                </a:solidFill>
              </a:rPr>
              <a:t>oheň </a:t>
            </a:r>
            <a:r>
              <a:rPr lang="sk-SK" sz="2000" dirty="0" smtClean="0">
                <a:solidFill>
                  <a:schemeClr val="tx1"/>
                </a:solidFill>
              </a:rPr>
              <a:t>– potrebný pri výrobe zbraní.</a:t>
            </a:r>
          </a:p>
          <a:p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b="1" u="sng" dirty="0" smtClean="0">
                <a:solidFill>
                  <a:schemeClr val="tx1"/>
                </a:solidFill>
              </a:rPr>
              <a:t>Kňazi</a:t>
            </a:r>
            <a:r>
              <a:rPr lang="sk-SK" sz="2000" dirty="0" smtClean="0">
                <a:solidFill>
                  <a:schemeClr val="tx1"/>
                </a:solidFill>
              </a:rPr>
              <a:t> -  riadia chrámy                           </a:t>
            </a:r>
            <a:endParaRPr lang="sk-SK" sz="2000" dirty="0" smtClean="0">
              <a:solidFill>
                <a:schemeClr val="tx1"/>
              </a:solidFill>
            </a:endParaRPr>
          </a:p>
          <a:p>
            <a:endParaRPr lang="sk-SK" sz="2000" dirty="0">
              <a:solidFill>
                <a:schemeClr val="tx1"/>
              </a:solidFill>
            </a:endParaRPr>
          </a:p>
        </p:txBody>
      </p:sp>
      <p:pic>
        <p:nvPicPr>
          <p:cNvPr id="5" name="Obrázok 4" descr="Obrázok, na ktorom je skupina, pes, niekoľko, veľa&#10;&#10;Automaticky generovaný popis">
            <a:extLst>
              <a:ext uri="{FF2B5EF4-FFF2-40B4-BE49-F238E27FC236}">
                <a16:creationId xmlns:a16="http://schemas.microsoft.com/office/drawing/2014/main" xmlns="" id="{61B23009-F0A0-4E47-A7AC-FD19E7D2BF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9" r="2" b="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0454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9A8F609-14BB-4175-B0C6-6FB59C8D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budova, trávnik&#10;&#10;Automaticky generovaný popis">
            <a:extLst>
              <a:ext uri="{FF2B5EF4-FFF2-40B4-BE49-F238E27FC236}">
                <a16:creationId xmlns:a16="http://schemas.microsoft.com/office/drawing/2014/main" xmlns="" id="{5AA60871-574E-49B2-B0D5-F138F16E9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96" y="323849"/>
            <a:ext cx="11176370" cy="6287965"/>
          </a:xfrm>
        </p:spPr>
      </p:pic>
    </p:spTree>
    <p:extLst>
      <p:ext uri="{BB962C8B-B14F-4D97-AF65-F5344CB8AC3E}">
        <p14:creationId xmlns:p14="http://schemas.microsoft.com/office/powerpoint/2010/main" val="1249267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990492C-FD0E-4366-A190-FD0D700E2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ext, noviny&#10;&#10;Automaticky generovaný popis">
            <a:extLst>
              <a:ext uri="{FF2B5EF4-FFF2-40B4-BE49-F238E27FC236}">
                <a16:creationId xmlns:a16="http://schemas.microsoft.com/office/drawing/2014/main" xmlns="" id="{DA7B6CA7-C523-47EC-9012-5510C298B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0" y="157222"/>
            <a:ext cx="11291449" cy="6313915"/>
          </a:xfrm>
        </p:spPr>
      </p:pic>
    </p:spTree>
    <p:extLst>
      <p:ext uri="{BB962C8B-B14F-4D97-AF65-F5344CB8AC3E}">
        <p14:creationId xmlns:p14="http://schemas.microsoft.com/office/powerpoint/2010/main" val="278053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DCB2278-E9B4-4452-B278-8D14DA94B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D2662DA8-484E-426E-A0FE-90904087C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39"/>
            <a:ext cx="12192000" cy="6838062"/>
          </a:xfrm>
        </p:spPr>
      </p:pic>
    </p:spTree>
    <p:extLst>
      <p:ext uri="{BB962C8B-B14F-4D97-AF65-F5344CB8AC3E}">
        <p14:creationId xmlns:p14="http://schemas.microsoft.com/office/powerpoint/2010/main" val="2460888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4673B82-26E6-4BA9-920A-BC56E259B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068" y="179389"/>
            <a:ext cx="8596668" cy="1320800"/>
          </a:xfrm>
        </p:spPr>
        <p:txBody>
          <a:bodyPr/>
          <a:lstStyle/>
          <a:p>
            <a:r>
              <a:rPr lang="sk-SK" dirty="0">
                <a:highlight>
                  <a:srgbClr val="FFFF00"/>
                </a:highlight>
              </a:rPr>
              <a:t>Na čo sú vhodné meď a bronz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429389E-9B08-4811-851F-66E84C0F0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6834" y="1033324"/>
            <a:ext cx="7792669" cy="3880773"/>
          </a:xfrm>
        </p:spPr>
        <p:txBody>
          <a:bodyPr/>
          <a:lstStyle/>
          <a:p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Medená doba (</a:t>
            </a:r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eneolit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) </a:t>
            </a:r>
            <a:r>
              <a:rPr lang="sk-SK" sz="2000" dirty="0">
                <a:solidFill>
                  <a:schemeClr val="tx1"/>
                </a:solidFill>
              </a:rPr>
              <a:t>– človek </a:t>
            </a:r>
            <a:r>
              <a:rPr lang="sk-SK" sz="2000" u="sng" dirty="0" smtClean="0">
                <a:solidFill>
                  <a:schemeClr val="tx1"/>
                </a:solidFill>
              </a:rPr>
              <a:t>pracovné </a:t>
            </a:r>
            <a:r>
              <a:rPr lang="sk-SK" sz="2000" dirty="0" smtClean="0">
                <a:solidFill>
                  <a:schemeClr val="tx1"/>
                </a:solidFill>
              </a:rPr>
              <a:t>nástroje vyrábal </a:t>
            </a:r>
            <a:r>
              <a:rPr lang="sk-SK" sz="2000" u="sng" dirty="0" smtClean="0">
                <a:solidFill>
                  <a:schemeClr val="tx1"/>
                </a:solidFill>
              </a:rPr>
              <a:t>stále </a:t>
            </a:r>
            <a:r>
              <a:rPr lang="sk-SK" sz="2000" u="sng" dirty="0" smtClean="0">
                <a:solidFill>
                  <a:schemeClr val="tx1"/>
                </a:solidFill>
              </a:rPr>
              <a:t>z kameňa.</a:t>
            </a:r>
          </a:p>
          <a:p>
            <a:r>
              <a:rPr lang="sk-SK" sz="2000" dirty="0" smtClean="0">
                <a:solidFill>
                  <a:schemeClr val="tx1"/>
                </a:solidFill>
              </a:rPr>
              <a:t>Meď </a:t>
            </a:r>
            <a:r>
              <a:rPr lang="sk-SK" sz="2000" dirty="0">
                <a:solidFill>
                  <a:schemeClr val="tx1"/>
                </a:solidFill>
              </a:rPr>
              <a:t>bola </a:t>
            </a:r>
            <a:r>
              <a:rPr lang="sk-SK" sz="2000" u="sng" dirty="0" smtClean="0">
                <a:solidFill>
                  <a:schemeClr val="tx1"/>
                </a:solidFill>
              </a:rPr>
              <a:t>vzácna,</a:t>
            </a:r>
            <a:r>
              <a:rPr lang="sk-SK" sz="2000" dirty="0" smtClean="0">
                <a:solidFill>
                  <a:schemeClr val="tx1"/>
                </a:solidFill>
              </a:rPr>
              <a:t> ale 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mäkká, ľahko sa ohýbala.</a:t>
            </a:r>
          </a:p>
          <a:p>
            <a:r>
              <a:rPr lang="sk-SK" sz="2000" dirty="0">
                <a:solidFill>
                  <a:schemeClr val="tx1"/>
                </a:solidFill>
              </a:rPr>
              <a:t>Z medi sa vyrábali najmä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šperky, náboženské </a:t>
            </a:r>
            <a:r>
              <a:rPr lang="sk-SK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symboly a symboly  moci.</a:t>
            </a:r>
            <a:endParaRPr lang="sk-SK" sz="20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 descr="Obrázok, na ktorom je text, vonkajšie, trávnik, kniha&#10;&#10;Automaticky generovaný popis">
            <a:extLst>
              <a:ext uri="{FF2B5EF4-FFF2-40B4-BE49-F238E27FC236}">
                <a16:creationId xmlns:a16="http://schemas.microsoft.com/office/drawing/2014/main" xmlns="" id="{39810193-CD3F-457C-A441-F35C36A6C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8" y="2871989"/>
            <a:ext cx="5539105" cy="3986011"/>
          </a:xfrm>
          <a:prstGeom prst="rect">
            <a:avLst/>
          </a:prstGeom>
        </p:spPr>
      </p:pic>
      <p:pic>
        <p:nvPicPr>
          <p:cNvPr id="7" name="Obrázok 6" descr="Obrázok, na ktorom je modré, jedlo, sedenie, stôl&#10;&#10;Automaticky generovaný popis">
            <a:extLst>
              <a:ext uri="{FF2B5EF4-FFF2-40B4-BE49-F238E27FC236}">
                <a16:creationId xmlns:a16="http://schemas.microsoft.com/office/drawing/2014/main" xmlns="" id="{D281923E-415A-4220-814A-EA021B892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24" y="2871988"/>
            <a:ext cx="3215966" cy="3982495"/>
          </a:xfrm>
          <a:prstGeom prst="rect">
            <a:avLst/>
          </a:prstGeom>
        </p:spPr>
      </p:pic>
      <p:pic>
        <p:nvPicPr>
          <p:cNvPr id="9" name="Obrázok 8" descr="Obrázok, na ktorom je šálka, stôl, sedenie, káva&#10;&#10;Automaticky generovaný popis">
            <a:extLst>
              <a:ext uri="{FF2B5EF4-FFF2-40B4-BE49-F238E27FC236}">
                <a16:creationId xmlns:a16="http://schemas.microsoft.com/office/drawing/2014/main" xmlns="" id="{5677BEA2-9479-46EA-810D-19D5F57CD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836" y="-47064"/>
            <a:ext cx="4506164" cy="3796739"/>
          </a:xfrm>
          <a:prstGeom prst="rect">
            <a:avLst/>
          </a:prstGeom>
        </p:spPr>
      </p:pic>
      <p:pic>
        <p:nvPicPr>
          <p:cNvPr id="11" name="Obrázok 10" descr="Obrázok, na ktorom je stôl, tanier, staré, motocykel&#10;&#10;Automaticky generovaný popis">
            <a:extLst>
              <a:ext uri="{FF2B5EF4-FFF2-40B4-BE49-F238E27FC236}">
                <a16:creationId xmlns:a16="http://schemas.microsoft.com/office/drawing/2014/main" xmlns="" id="{B3B42A93-8BBA-47AA-A351-F29E01DE45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837" y="3583157"/>
            <a:ext cx="4506164" cy="327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3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4211516-479C-424D-86CA-D61D681FD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3365"/>
            <a:ext cx="8596668" cy="3880773"/>
          </a:xfrm>
        </p:spPr>
        <p:txBody>
          <a:bodyPr>
            <a:normAutofit/>
          </a:bodyPr>
          <a:lstStyle/>
          <a:p>
            <a:r>
              <a:rPr lang="sk-SK" sz="2000" u="sng" dirty="0">
                <a:solidFill>
                  <a:schemeClr val="tx1"/>
                </a:solidFill>
              </a:rPr>
              <a:t>Bronz </a:t>
            </a:r>
            <a:r>
              <a:rPr lang="sk-SK" sz="2000" dirty="0">
                <a:solidFill>
                  <a:schemeClr val="tx1"/>
                </a:solidFill>
              </a:rPr>
              <a:t>vznikol zlúčením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medi a cínu.</a:t>
            </a:r>
          </a:p>
          <a:p>
            <a:r>
              <a:rPr lang="sk-SK" sz="2000" dirty="0">
                <a:solidFill>
                  <a:schemeClr val="tx1"/>
                </a:solidFill>
              </a:rPr>
              <a:t>Pomenovala sa po ňom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bronzová doba</a:t>
            </a:r>
            <a:r>
              <a:rPr lang="sk-SK" sz="2000" dirty="0">
                <a:solidFill>
                  <a:schemeClr val="tx1"/>
                </a:solidFill>
              </a:rPr>
              <a:t>.</a:t>
            </a:r>
          </a:p>
          <a:p>
            <a:r>
              <a:rPr lang="sk-SK" sz="2000" dirty="0">
                <a:solidFill>
                  <a:schemeClr val="tx1"/>
                </a:solidFill>
              </a:rPr>
              <a:t>Bronz je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tvrdý a neohýba sa</a:t>
            </a:r>
            <a:r>
              <a:rPr lang="sk-SK" sz="2000" dirty="0">
                <a:solidFill>
                  <a:schemeClr val="tx1"/>
                </a:solidFill>
              </a:rPr>
              <a:t>, na druhej strane je však </a:t>
            </a:r>
            <a:r>
              <a:rPr lang="sk-SK" sz="2000" u="sng" dirty="0">
                <a:solidFill>
                  <a:schemeClr val="tx1"/>
                </a:solidFill>
              </a:rPr>
              <a:t>krehký.</a:t>
            </a:r>
          </a:p>
          <a:p>
            <a:r>
              <a:rPr lang="sk-SK" sz="2000" dirty="0">
                <a:solidFill>
                  <a:schemeClr val="tx1"/>
                </a:solidFill>
              </a:rPr>
              <a:t>Ľudia sa naučili zlepšiť kvalitu bronzových výrobkov.</a:t>
            </a:r>
          </a:p>
          <a:p>
            <a:r>
              <a:rPr lang="sk-SK" sz="2000" u="sng" dirty="0">
                <a:solidFill>
                  <a:schemeClr val="tx1"/>
                </a:solidFill>
              </a:rPr>
              <a:t>Kameň s</a:t>
            </a:r>
            <a:r>
              <a:rPr lang="sk-SK" sz="2000" dirty="0">
                <a:solidFill>
                  <a:schemeClr val="tx1"/>
                </a:solidFill>
              </a:rPr>
              <a:t>a postupne </a:t>
            </a:r>
            <a:r>
              <a:rPr lang="sk-SK" sz="2000" u="sng" dirty="0">
                <a:solidFill>
                  <a:schemeClr val="tx1"/>
                </a:solidFill>
              </a:rPr>
              <a:t>prestal </a:t>
            </a:r>
            <a:r>
              <a:rPr lang="sk-SK" sz="2000" dirty="0">
                <a:solidFill>
                  <a:schemeClr val="tx1"/>
                </a:solidFill>
              </a:rPr>
              <a:t>používať.</a:t>
            </a:r>
          </a:p>
        </p:txBody>
      </p:sp>
      <p:pic>
        <p:nvPicPr>
          <p:cNvPr id="5" name="Obrázok 4" descr="Obrázok, na ktorom je trávnik, vonkajšie, skupina, sedenie&#10;&#10;Automaticky generovaný popis">
            <a:extLst>
              <a:ext uri="{FF2B5EF4-FFF2-40B4-BE49-F238E27FC236}">
                <a16:creationId xmlns:a16="http://schemas.microsoft.com/office/drawing/2014/main" xmlns="" id="{B8371064-49AB-47BB-A9AB-DA09E4584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46986"/>
            <a:ext cx="7460974" cy="4435431"/>
          </a:xfrm>
          <a:prstGeom prst="rect">
            <a:avLst/>
          </a:prstGeom>
        </p:spPr>
      </p:pic>
      <p:pic>
        <p:nvPicPr>
          <p:cNvPr id="13" name="Obrázok 12" descr="Obrázok, na ktorom je vnútri, sedenie, stôl, nôž&#10;&#10;Automaticky generovaný popis">
            <a:extLst>
              <a:ext uri="{FF2B5EF4-FFF2-40B4-BE49-F238E27FC236}">
                <a16:creationId xmlns:a16="http://schemas.microsoft.com/office/drawing/2014/main" xmlns="" id="{9AEBEB8A-C5EE-47AE-A619-92C253CB6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975" y="3429000"/>
            <a:ext cx="4707577" cy="3429000"/>
          </a:xfrm>
          <a:prstGeom prst="rect">
            <a:avLst/>
          </a:prstGeom>
        </p:spPr>
      </p:pic>
      <p:pic>
        <p:nvPicPr>
          <p:cNvPr id="17" name="Obrázok 16" descr="Obrázok, na ktorom je stôl, vnútri, drevené, nôž&#10;&#10;Automaticky generovaný popis">
            <a:extLst>
              <a:ext uri="{FF2B5EF4-FFF2-40B4-BE49-F238E27FC236}">
                <a16:creationId xmlns:a16="http://schemas.microsoft.com/office/drawing/2014/main" xmlns="" id="{FF027312-2431-47C5-8D3B-AA1B0AE1E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975" y="-1"/>
            <a:ext cx="4707577" cy="344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75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984E8C3-9B30-4557-86B6-5DB3EA87A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hora, príroda, vonkajšie, sneh&#10;&#10;Automaticky generovaný popis">
            <a:extLst>
              <a:ext uri="{FF2B5EF4-FFF2-40B4-BE49-F238E27FC236}">
                <a16:creationId xmlns:a16="http://schemas.microsoft.com/office/drawing/2014/main" xmlns="" id="{7655A631-10C7-4AF9-B238-DCEBE72F3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75797" cy="6858000"/>
          </a:xfrm>
        </p:spPr>
      </p:pic>
      <p:pic>
        <p:nvPicPr>
          <p:cNvPr id="7" name="Obrázok 6" descr="Obrázok, na ktorom je vonkajšie, sneh, skala, muž&#10;&#10;Automaticky generovaný popis">
            <a:extLst>
              <a:ext uri="{FF2B5EF4-FFF2-40B4-BE49-F238E27FC236}">
                <a16:creationId xmlns:a16="http://schemas.microsoft.com/office/drawing/2014/main" xmlns="" id="{2E15DB71-1841-4622-8B65-9E5353ECA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639" y="0"/>
            <a:ext cx="7156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1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E7160B5-0DF9-4AD8-95C2-B521A3B1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Zástupný objekt pre obsah 5" descr="Obrázok, na ktorom je osoba, muž, jedlo, sedenie&#10;&#10;Automaticky generovaný popis">
            <a:extLst>
              <a:ext uri="{FF2B5EF4-FFF2-40B4-BE49-F238E27FC236}">
                <a16:creationId xmlns:a16="http://schemas.microsoft.com/office/drawing/2014/main" xmlns="" id="{460F0761-C953-431D-8A8B-7DABA6EA3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82" y="-70339"/>
            <a:ext cx="6911157" cy="6928339"/>
          </a:xfrm>
        </p:spPr>
      </p:pic>
      <p:pic>
        <p:nvPicPr>
          <p:cNvPr id="8" name="Obrázok 7" descr="Obrázok, na ktorom je osoba, muž, držiaci, stojaci&#10;&#10;Automaticky generovaný popis">
            <a:extLst>
              <a:ext uri="{FF2B5EF4-FFF2-40B4-BE49-F238E27FC236}">
                <a16:creationId xmlns:a16="http://schemas.microsoft.com/office/drawing/2014/main" xmlns="" id="{2CEBDDD1-EA73-41A5-B8E0-AF2D6478B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48" y="0"/>
            <a:ext cx="6126051" cy="6858000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74ABF60F-3772-487D-AB7A-99798B378C58}"/>
              </a:ext>
            </a:extLst>
          </p:cNvPr>
          <p:cNvSpPr txBox="1"/>
          <p:nvPr/>
        </p:nvSpPr>
        <p:spPr>
          <a:xfrm>
            <a:off x="4210521" y="154609"/>
            <a:ext cx="5584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err="1">
                <a:highlight>
                  <a:srgbClr val="FFFF00"/>
                </a:highlight>
              </a:rPr>
              <a:t>Ötzi</a:t>
            </a:r>
            <a:r>
              <a:rPr lang="sk-SK" sz="3200" dirty="0">
                <a:highlight>
                  <a:srgbClr val="FFFF00"/>
                </a:highlight>
              </a:rPr>
              <a:t> – ľadový muž</a:t>
            </a:r>
          </a:p>
        </p:txBody>
      </p:sp>
    </p:spTree>
    <p:extLst>
      <p:ext uri="{BB962C8B-B14F-4D97-AF65-F5344CB8AC3E}">
        <p14:creationId xmlns:p14="http://schemas.microsoft.com/office/powerpoint/2010/main" val="3857674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FC3E916-9F12-4292-A55F-88D66F726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ext, noviny&#10;&#10;Automaticky generovaný popis">
            <a:extLst>
              <a:ext uri="{FF2B5EF4-FFF2-40B4-BE49-F238E27FC236}">
                <a16:creationId xmlns:a16="http://schemas.microsoft.com/office/drawing/2014/main" xmlns="" id="{89FE5FAD-4D64-42B6-BB41-0B683FDF2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30041"/>
            <a:ext cx="8060266" cy="6197917"/>
          </a:xfrm>
        </p:spPr>
      </p:pic>
    </p:spTree>
    <p:extLst>
      <p:ext uri="{BB962C8B-B14F-4D97-AF65-F5344CB8AC3E}">
        <p14:creationId xmlns:p14="http://schemas.microsoft.com/office/powerpoint/2010/main" val="1327919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hora, stojaci, ovca, sneh&#10;&#10;Automaticky generovaný popis">
            <a:extLst>
              <a:ext uri="{FF2B5EF4-FFF2-40B4-BE49-F238E27FC236}">
                <a16:creationId xmlns:a16="http://schemas.microsoft.com/office/drawing/2014/main" xmlns="" id="{7CD03BE7-B9E1-4B71-AF73-CA9CE14C28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9" r="21872" b="1"/>
          <a:stretch/>
        </p:blipFill>
        <p:spPr>
          <a:xfrm>
            <a:off x="322049" y="-1"/>
            <a:ext cx="5431638" cy="3429000"/>
          </a:xfrm>
          <a:custGeom>
            <a:avLst/>
            <a:gdLst/>
            <a:ahLst/>
            <a:cxnLst/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A887022-0909-4579-9385-2CEC9E5E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098" y="291547"/>
            <a:ext cx="6985853" cy="1320800"/>
          </a:xfrm>
        </p:spPr>
        <p:txBody>
          <a:bodyPr>
            <a:normAutofit/>
          </a:bodyPr>
          <a:lstStyle/>
          <a:p>
            <a:r>
              <a:rPr lang="sk-SK" dirty="0">
                <a:highlight>
                  <a:srgbClr val="FFFF00"/>
                </a:highlight>
              </a:rPr>
              <a:t>Vznik prvých kráľovstiev</a:t>
            </a:r>
          </a:p>
        </p:txBody>
      </p:sp>
      <p:pic>
        <p:nvPicPr>
          <p:cNvPr id="7" name="Obrázok 6" descr="Obrázok, na ktorom je sedenie, zavrieť, stôl, strana&#10;&#10;Automaticky generovaný popis">
            <a:extLst>
              <a:ext uri="{FF2B5EF4-FFF2-40B4-BE49-F238E27FC236}">
                <a16:creationId xmlns:a16="http://schemas.microsoft.com/office/drawing/2014/main" xmlns="" id="{CAE649B2-90DF-47F2-90AC-79C0D4F593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3895"/>
          <a:stretch/>
        </p:blipFill>
        <p:spPr>
          <a:xfrm>
            <a:off x="-1" y="3428999"/>
            <a:ext cx="4051495" cy="3429001"/>
          </a:xfrm>
          <a:custGeom>
            <a:avLst/>
            <a:gdLst/>
            <a:ahLst/>
            <a:cxnLst/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31FD3CE-CE0A-4FD9-967C-4D340CA378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32012" y="3428999"/>
            <a:ext cx="3251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30">
            <a:extLst>
              <a:ext uri="{FF2B5EF4-FFF2-40B4-BE49-F238E27FC236}">
                <a16:creationId xmlns:a16="http://schemas.microsoft.com/office/drawing/2014/main" xmlns="" id="{0663EB55-934F-42EF-80DE-098647DE7A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076300C-920B-45C1-8D30-453188AA3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546" y="2173842"/>
            <a:ext cx="5607627" cy="388077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</a:rPr>
              <a:t>Využívanie kovov zmenilo ľudskú </a:t>
            </a:r>
            <a:r>
              <a:rPr lang="sk-SK" sz="2000" dirty="0" smtClean="0">
                <a:solidFill>
                  <a:schemeClr val="tx1"/>
                </a:solidFill>
              </a:rPr>
              <a:t>spoločnosť – </a:t>
            </a:r>
            <a:r>
              <a:rPr lang="sk-SK" sz="2000" u="sng" dirty="0" smtClean="0">
                <a:solidFill>
                  <a:schemeClr val="tx1"/>
                </a:solidFill>
              </a:rPr>
              <a:t>bohatí a chudobní</a:t>
            </a:r>
            <a:r>
              <a:rPr lang="sk-SK" sz="2000" dirty="0" smtClean="0">
                <a:solidFill>
                  <a:schemeClr val="tx1"/>
                </a:solidFill>
              </a:rPr>
              <a:t>.</a:t>
            </a:r>
            <a:endParaRPr lang="sk-SK" sz="2000" dirty="0">
              <a:solidFill>
                <a:schemeClr val="tx1"/>
              </a:solidFill>
            </a:endParaRPr>
          </a:p>
          <a:p>
            <a:r>
              <a:rPr lang="sk-SK" sz="2000" dirty="0">
                <a:solidFill>
                  <a:schemeClr val="tx1"/>
                </a:solidFill>
              </a:rPr>
              <a:t>Objavili sa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prví otroci, vojnoví zajatci.</a:t>
            </a:r>
          </a:p>
          <a:p>
            <a:r>
              <a:rPr lang="sk-SK" sz="2000" dirty="0">
                <a:solidFill>
                  <a:schemeClr val="tx1"/>
                </a:solidFill>
              </a:rPr>
              <a:t>Začali vznikať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prvé kráľovstvá a mestá.</a:t>
            </a:r>
          </a:p>
          <a:p>
            <a:r>
              <a:rPr lang="sk-SK" sz="2000" dirty="0">
                <a:solidFill>
                  <a:schemeClr val="tx1"/>
                </a:solidFill>
              </a:rPr>
              <a:t>Pribudli dômyselnejšie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hradby, veže a priekopy s </a:t>
            </a:r>
            <a:r>
              <a:rPr lang="sk-SK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vodou.</a:t>
            </a:r>
            <a:endParaRPr lang="sk-SK" sz="20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sk-SK" sz="2000" dirty="0">
                <a:solidFill>
                  <a:schemeClr val="tx1"/>
                </a:solidFill>
              </a:rPr>
              <a:t>Ľudia sa začali riadiť podľa pravidiel, z ktorých sa vyvinuli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prvé zákonníky.</a:t>
            </a:r>
          </a:p>
        </p:txBody>
      </p:sp>
    </p:spTree>
    <p:extLst>
      <p:ext uri="{BB962C8B-B14F-4D97-AF65-F5344CB8AC3E}">
        <p14:creationId xmlns:p14="http://schemas.microsoft.com/office/powerpoint/2010/main" val="1086423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8803689-DABC-4077-A8E6-2D9EB0D1C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52" y="124369"/>
            <a:ext cx="8596668" cy="1320800"/>
          </a:xfrm>
        </p:spPr>
        <p:txBody>
          <a:bodyPr/>
          <a:lstStyle/>
          <a:p>
            <a:r>
              <a:rPr lang="sk-SK" dirty="0">
                <a:highlight>
                  <a:srgbClr val="FFFF00"/>
                </a:highlight>
              </a:rPr>
              <a:t>Nové poznatky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6C3A7FB4-9528-411F-A846-FAAE93F7A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4769"/>
            <a:ext cx="6555346" cy="362803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Vzniklo </a:t>
            </a:r>
            <a:r>
              <a:rPr lang="sk-SK" dirty="0">
                <a:solidFill>
                  <a:schemeClr val="tx1"/>
                </a:solidFill>
                <a:highlight>
                  <a:srgbClr val="FFFF00"/>
                </a:highlight>
              </a:rPr>
              <a:t>písmo a </a:t>
            </a:r>
            <a:r>
              <a:rPr lang="sk-SK" dirty="0" smtClean="0">
                <a:solidFill>
                  <a:schemeClr val="tx1"/>
                </a:solidFill>
                <a:highlight>
                  <a:srgbClr val="FFFF00"/>
                </a:highlight>
              </a:rPr>
              <a:t>číslice – </a:t>
            </a:r>
            <a:r>
              <a:rPr lang="sk-SK" dirty="0" smtClean="0">
                <a:solidFill>
                  <a:schemeClr val="tx1"/>
                </a:solidFill>
              </a:rPr>
              <a:t>značili si </a:t>
            </a:r>
            <a:r>
              <a:rPr lang="sk-SK" dirty="0">
                <a:solidFill>
                  <a:schemeClr val="tx1"/>
                </a:solidFill>
              </a:rPr>
              <a:t>rôzne informácie a zachovávali dôležité poznatky.</a:t>
            </a:r>
          </a:p>
          <a:p>
            <a:r>
              <a:rPr lang="sk-SK" u="sng" dirty="0">
                <a:solidFill>
                  <a:schemeClr val="tx1"/>
                </a:solidFill>
              </a:rPr>
              <a:t>Písali na materiály, ktoré sa nezachovali </a:t>
            </a:r>
            <a:r>
              <a:rPr lang="sk-SK" dirty="0">
                <a:solidFill>
                  <a:schemeClr val="tx1"/>
                </a:solidFill>
              </a:rPr>
              <a:t>(koža, </a:t>
            </a:r>
            <a:r>
              <a:rPr lang="sk-SK" dirty="0" smtClean="0">
                <a:solidFill>
                  <a:schemeClr val="tx1"/>
                </a:solidFill>
              </a:rPr>
              <a:t>látka, drevo ...)</a:t>
            </a:r>
            <a:endParaRPr lang="sk-SK" dirty="0">
              <a:solidFill>
                <a:schemeClr val="tx1"/>
              </a:solidFill>
            </a:endParaRPr>
          </a:p>
          <a:p>
            <a:r>
              <a:rPr lang="sk-SK" dirty="0">
                <a:solidFill>
                  <a:schemeClr val="tx1"/>
                </a:solidFill>
              </a:rPr>
              <a:t>Vznikli </a:t>
            </a:r>
            <a:r>
              <a:rPr lang="sk-SK" dirty="0">
                <a:solidFill>
                  <a:schemeClr val="tx1"/>
                </a:solidFill>
                <a:highlight>
                  <a:srgbClr val="FFFF00"/>
                </a:highlight>
              </a:rPr>
              <a:t>prvé remeslá (baníci, </a:t>
            </a:r>
            <a:r>
              <a:rPr lang="sk-SK" dirty="0" smtClean="0">
                <a:solidFill>
                  <a:schemeClr val="tx1"/>
                </a:solidFill>
                <a:highlight>
                  <a:srgbClr val="FFFF00"/>
                </a:highlight>
              </a:rPr>
              <a:t>hutníci).</a:t>
            </a:r>
            <a:endParaRPr lang="sk-SK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sk-SK" dirty="0">
                <a:solidFill>
                  <a:schemeClr val="tx1"/>
                </a:solidFill>
              </a:rPr>
              <a:t>Vznikli </a:t>
            </a:r>
            <a:r>
              <a:rPr lang="sk-SK" dirty="0">
                <a:solidFill>
                  <a:schemeClr val="tx1"/>
                </a:solidFill>
                <a:highlight>
                  <a:srgbClr val="FFFF00"/>
                </a:highlight>
              </a:rPr>
              <a:t>prvé mince.</a:t>
            </a:r>
          </a:p>
          <a:p>
            <a:r>
              <a:rPr lang="sk-SK" dirty="0">
                <a:solidFill>
                  <a:schemeClr val="tx1"/>
                </a:solidFill>
              </a:rPr>
              <a:t>Vynašlo sa </a:t>
            </a:r>
            <a:r>
              <a:rPr lang="sk-SK" dirty="0">
                <a:solidFill>
                  <a:schemeClr val="tx1"/>
                </a:solidFill>
                <a:highlight>
                  <a:srgbClr val="FFFF00"/>
                </a:highlight>
              </a:rPr>
              <a:t>koleso.</a:t>
            </a:r>
          </a:p>
          <a:p>
            <a:r>
              <a:rPr lang="sk-SK" dirty="0">
                <a:solidFill>
                  <a:schemeClr val="tx1"/>
                </a:solidFill>
              </a:rPr>
              <a:t>Domestikovali sa </a:t>
            </a:r>
            <a:r>
              <a:rPr lang="sk-SK" dirty="0">
                <a:solidFill>
                  <a:schemeClr val="tx1"/>
                </a:solidFill>
                <a:highlight>
                  <a:srgbClr val="FFFF00"/>
                </a:highlight>
              </a:rPr>
              <a:t>ťažné </a:t>
            </a:r>
            <a:r>
              <a:rPr lang="sk-SK" dirty="0" smtClean="0">
                <a:solidFill>
                  <a:schemeClr val="tx1"/>
                </a:solidFill>
                <a:highlight>
                  <a:srgbClr val="FFFF00"/>
                </a:highlight>
              </a:rPr>
              <a:t>a jazdecké zvieratá /kôň, ťava, slon/.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Objavil </a:t>
            </a:r>
            <a:r>
              <a:rPr lang="sk-SK" dirty="0">
                <a:solidFill>
                  <a:schemeClr val="tx1"/>
                </a:solidFill>
              </a:rPr>
              <a:t>sa </a:t>
            </a:r>
            <a:r>
              <a:rPr lang="sk-SK" dirty="0">
                <a:solidFill>
                  <a:schemeClr val="tx1"/>
                </a:solidFill>
                <a:highlight>
                  <a:srgbClr val="FFFF00"/>
                </a:highlight>
              </a:rPr>
              <a:t>pluh a hrnčiarsky kruh.</a:t>
            </a:r>
          </a:p>
        </p:txBody>
      </p:sp>
      <p:pic>
        <p:nvPicPr>
          <p:cNvPr id="5" name="Obrázok 4" descr="Obrázok, na ktorom je kamenný, budova&#10;&#10;Automaticky generovaný popis">
            <a:extLst>
              <a:ext uri="{FF2B5EF4-FFF2-40B4-BE49-F238E27FC236}">
                <a16:creationId xmlns:a16="http://schemas.microsoft.com/office/drawing/2014/main" xmlns="" id="{64597F0F-C5BE-476F-A0F8-BFBFDC38F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88" y="0"/>
            <a:ext cx="5825012" cy="2999232"/>
          </a:xfrm>
          <a:prstGeom prst="rect">
            <a:avLst/>
          </a:prstGeom>
        </p:spPr>
      </p:pic>
      <p:pic>
        <p:nvPicPr>
          <p:cNvPr id="7" name="Obrázok 6" descr="Obrázok, na ktorom je kôň, jazda na koni, muž&#10;&#10;Automaticky generovaný popis">
            <a:extLst>
              <a:ext uri="{FF2B5EF4-FFF2-40B4-BE49-F238E27FC236}">
                <a16:creationId xmlns:a16="http://schemas.microsoft.com/office/drawing/2014/main" xmlns="" id="{E3DA5747-FA9A-4C90-B277-CE065A3B7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88" y="2674582"/>
            <a:ext cx="5825012" cy="4183418"/>
          </a:xfrm>
          <a:prstGeom prst="rect">
            <a:avLst/>
          </a:prstGeom>
        </p:spPr>
      </p:pic>
      <p:pic>
        <p:nvPicPr>
          <p:cNvPr id="9" name="Obrázok 8" descr="Obrázok, na ktorom je staré, sedenie, gong, stôl&#10;&#10;Automaticky generovaný popis">
            <a:extLst>
              <a:ext uri="{FF2B5EF4-FFF2-40B4-BE49-F238E27FC236}">
                <a16:creationId xmlns:a16="http://schemas.microsoft.com/office/drawing/2014/main" xmlns="" id="{5FFF4538-A7EB-464A-B494-9CD73296E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2340"/>
            <a:ext cx="6366988" cy="248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58107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81390C"/>
      </a:accent1>
      <a:accent2>
        <a:srgbClr val="562608"/>
      </a:accent2>
      <a:accent3>
        <a:srgbClr val="ED8B50"/>
      </a:accent3>
      <a:accent4>
        <a:srgbClr val="AD4C11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</TotalTime>
  <Words>276</Words>
  <Application>Microsoft Office PowerPoint</Application>
  <PresentationFormat>Širokouhlá</PresentationFormat>
  <Paragraphs>33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Fazeta</vt:lpstr>
      <vt:lpstr>Obrazy starovekej spoločnosti</vt:lpstr>
      <vt:lpstr>Prezentácia programu PowerPoint</vt:lpstr>
      <vt:lpstr>Na čo sú vhodné meď a bronz</vt:lpstr>
      <vt:lpstr>Prezentácia programu PowerPoint</vt:lpstr>
      <vt:lpstr>Prezentácia programu PowerPoint</vt:lpstr>
      <vt:lpstr>Prezentácia programu PowerPoint</vt:lpstr>
      <vt:lpstr>Prezentácia programu PowerPoint</vt:lpstr>
      <vt:lpstr>Vznik prvých kráľovstiev</vt:lpstr>
      <vt:lpstr>Nové poznatky</vt:lpstr>
      <vt:lpstr>Zmeny v náboženstve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Obrazy starovekej spoločnosti</dc:title>
  <dc:creator>takac.tomas1863@gmail.com</dc:creator>
  <cp:lastModifiedBy>MS Vinbarg</cp:lastModifiedBy>
  <cp:revision>11</cp:revision>
  <dcterms:created xsi:type="dcterms:W3CDTF">2020-08-25T16:28:26Z</dcterms:created>
  <dcterms:modified xsi:type="dcterms:W3CDTF">2021-09-26T15:33:11Z</dcterms:modified>
</cp:coreProperties>
</file>