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22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2DF811-590E-419A-870D-2051152EF0F3}" type="datetimeFigureOut">
              <a:rPr lang="sk-SK" smtClean="0"/>
              <a:t>7. 3. 2022</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D13728-B628-4BC2-B59D-CE7FFB64C71D}" type="slidenum">
              <a:rPr lang="sk-SK" smtClean="0"/>
              <a:t>‹#›</a:t>
            </a:fld>
            <a:endParaRPr lang="sk-SK"/>
          </a:p>
        </p:txBody>
      </p:sp>
    </p:spTree>
    <p:extLst>
      <p:ext uri="{BB962C8B-B14F-4D97-AF65-F5344CB8AC3E}">
        <p14:creationId xmlns:p14="http://schemas.microsoft.com/office/powerpoint/2010/main" val="3452392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dirty="0"/>
          </a:p>
        </p:txBody>
      </p:sp>
      <p:sp>
        <p:nvSpPr>
          <p:cNvPr id="4" name="Zástupný symbol čísla snímky 3"/>
          <p:cNvSpPr>
            <a:spLocks noGrp="1"/>
          </p:cNvSpPr>
          <p:nvPr>
            <p:ph type="sldNum" sz="quarter" idx="10"/>
          </p:nvPr>
        </p:nvSpPr>
        <p:spPr/>
        <p:txBody>
          <a:bodyPr/>
          <a:lstStyle/>
          <a:p>
            <a:fld id="{3AD13728-B628-4BC2-B59D-CE7FFB64C71D}" type="slidenum">
              <a:rPr lang="sk-SK" smtClean="0"/>
              <a:t>2</a:t>
            </a:fld>
            <a:endParaRPr lang="sk-SK"/>
          </a:p>
        </p:txBody>
      </p:sp>
    </p:spTree>
    <p:extLst>
      <p:ext uri="{BB962C8B-B14F-4D97-AF65-F5344CB8AC3E}">
        <p14:creationId xmlns:p14="http://schemas.microsoft.com/office/powerpoint/2010/main" val="1621443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6A812B65-9A1B-42FF-8DDA-365A2B0950AF}" type="datetimeFigureOut">
              <a:rPr lang="sk-SK" smtClean="0"/>
              <a:pPr/>
              <a:t>7. 3. 2022</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6A812B65-9A1B-42FF-8DDA-365A2B0950AF}" type="datetimeFigureOut">
              <a:rPr lang="sk-SK" smtClean="0"/>
              <a:pPr/>
              <a:t>7. 3. 2022</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6A812B65-9A1B-42FF-8DDA-365A2B0950AF}" type="datetimeFigureOut">
              <a:rPr lang="sk-SK" smtClean="0"/>
              <a:pPr/>
              <a:t>7. 3. 2022</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6A812B65-9A1B-42FF-8DDA-365A2B0950AF}" type="datetimeFigureOut">
              <a:rPr lang="sk-SK" smtClean="0"/>
              <a:pPr/>
              <a:t>7. 3. 2022</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6A812B65-9A1B-42FF-8DDA-365A2B0950AF}" type="datetimeFigureOut">
              <a:rPr lang="sk-SK" smtClean="0"/>
              <a:pPr/>
              <a:t>7. 3. 2022</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6A812B65-9A1B-42FF-8DDA-365A2B0950AF}" type="datetimeFigureOut">
              <a:rPr lang="sk-SK" smtClean="0"/>
              <a:pPr/>
              <a:t>7. 3. 2022</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6A812B65-9A1B-42FF-8DDA-365A2B0950AF}" type="datetimeFigureOut">
              <a:rPr lang="sk-SK" smtClean="0"/>
              <a:pPr/>
              <a:t>7. 3. 2022</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6A812B65-9A1B-42FF-8DDA-365A2B0950AF}" type="datetimeFigureOut">
              <a:rPr lang="sk-SK" smtClean="0"/>
              <a:pPr/>
              <a:t>7. 3. 2022</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6A812B65-9A1B-42FF-8DDA-365A2B0950AF}" type="datetimeFigureOut">
              <a:rPr lang="sk-SK" smtClean="0"/>
              <a:pPr/>
              <a:t>7. 3. 2022</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6A812B65-9A1B-42FF-8DDA-365A2B0950AF}" type="datetimeFigureOut">
              <a:rPr lang="sk-SK" smtClean="0"/>
              <a:pPr/>
              <a:t>7. 3. 2022</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6A812B65-9A1B-42FF-8DDA-365A2B0950AF}" type="datetimeFigureOut">
              <a:rPr lang="sk-SK" smtClean="0"/>
              <a:pPr/>
              <a:t>7. 3. 2022</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12B65-9A1B-42FF-8DDA-365A2B0950AF}" type="datetimeFigureOut">
              <a:rPr lang="sk-SK" smtClean="0"/>
              <a:pPr/>
              <a:t>7. 3. 2022</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63108-0728-4F2C-A3A7-356034624A9C}"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rot="20688589">
            <a:off x="437813" y="1525997"/>
            <a:ext cx="7772400" cy="1470025"/>
          </a:xfrm>
        </p:spPr>
        <p:txBody>
          <a:bodyPr>
            <a:noAutofit/>
            <a:scene3d>
              <a:camera prst="orthographicFront"/>
              <a:lightRig rig="soft" dir="t">
                <a:rot lat="0" lon="0" rev="10800000"/>
              </a:lightRig>
            </a:scene3d>
            <a:sp3d>
              <a:bevelT w="27940" h="12700"/>
              <a:contourClr>
                <a:srgbClr val="DDDDDD"/>
              </a:contourClr>
            </a:sp3d>
          </a:bodyPr>
          <a:lstStyle/>
          <a:p>
            <a:r>
              <a:rPr lang="sk-SK" sz="6600" b="1" spc="150" dirty="0" smtClean="0">
                <a:ln w="11430"/>
                <a:solidFill>
                  <a:srgbClr val="F8F8F8"/>
                </a:solidFill>
                <a:effectLst>
                  <a:outerShdw blurRad="25400" algn="tl" rotWithShape="0">
                    <a:srgbClr val="000000">
                      <a:alpha val="43000"/>
                    </a:srgbClr>
                  </a:outerShdw>
                </a:effectLst>
                <a:latin typeface="Harlow Solid Italic" pitchFamily="82" charset="0"/>
              </a:rPr>
              <a:t>Vek rozumu – </a:t>
            </a:r>
            <a:br>
              <a:rPr lang="sk-SK" sz="6600" b="1" spc="150" dirty="0" smtClean="0">
                <a:ln w="11430"/>
                <a:solidFill>
                  <a:srgbClr val="F8F8F8"/>
                </a:solidFill>
                <a:effectLst>
                  <a:outerShdw blurRad="25400" algn="tl" rotWithShape="0">
                    <a:srgbClr val="000000">
                      <a:alpha val="43000"/>
                    </a:srgbClr>
                  </a:outerShdw>
                </a:effectLst>
                <a:latin typeface="Harlow Solid Italic" pitchFamily="82" charset="0"/>
              </a:rPr>
            </a:br>
            <a:r>
              <a:rPr lang="sk-SK" sz="6600" b="1" spc="150" dirty="0" smtClean="0">
                <a:ln w="11430"/>
                <a:solidFill>
                  <a:srgbClr val="F8F8F8"/>
                </a:solidFill>
                <a:effectLst>
                  <a:outerShdw blurRad="25400" algn="tl" rotWithShape="0">
                    <a:srgbClr val="000000">
                      <a:alpha val="43000"/>
                    </a:srgbClr>
                  </a:outerShdw>
                </a:effectLst>
                <a:latin typeface="Monotype Corsiva" pitchFamily="66" charset="0"/>
              </a:rPr>
              <a:t>OSVIETENSTVO</a:t>
            </a:r>
            <a:endParaRPr lang="sk-SK" sz="6600" b="1" spc="150" dirty="0">
              <a:ln w="11430"/>
              <a:solidFill>
                <a:srgbClr val="F8F8F8"/>
              </a:solidFill>
              <a:effectLst>
                <a:outerShdw blurRad="25400" algn="tl" rotWithShape="0">
                  <a:srgbClr val="000000">
                    <a:alpha val="43000"/>
                  </a:srgbClr>
                </a:outerShdw>
              </a:effectLst>
              <a:latin typeface="Monotype Corsiva" pitchFamily="66" charset="0"/>
            </a:endParaRPr>
          </a:p>
        </p:txBody>
      </p:sp>
      <p:sp>
        <p:nvSpPr>
          <p:cNvPr id="3" name="Podnadpis 2"/>
          <p:cNvSpPr>
            <a:spLocks noGrp="1"/>
          </p:cNvSpPr>
          <p:nvPr>
            <p:ph type="subTitle" idx="1"/>
          </p:nvPr>
        </p:nvSpPr>
        <p:spPr/>
        <p:txBody>
          <a:bodyPr/>
          <a:lstStyle/>
          <a:p>
            <a:endParaRPr lang="sk-SK" dirty="0"/>
          </a:p>
        </p:txBody>
      </p:sp>
      <p:sp>
        <p:nvSpPr>
          <p:cNvPr id="4" name="BlokTextu 3"/>
          <p:cNvSpPr txBox="1"/>
          <p:nvPr/>
        </p:nvSpPr>
        <p:spPr>
          <a:xfrm>
            <a:off x="228600" y="5943600"/>
            <a:ext cx="2436886" cy="646331"/>
          </a:xfrm>
          <a:prstGeom prst="rect">
            <a:avLst/>
          </a:prstGeom>
          <a:noFill/>
        </p:spPr>
        <p:txBody>
          <a:bodyPr wrap="none" rtlCol="0">
            <a:spAutoFit/>
          </a:bodyPr>
          <a:lstStyle/>
          <a:p>
            <a:pPr algn="ctr"/>
            <a:r>
              <a:rPr lang="sk-SK" dirty="0" smtClean="0">
                <a:solidFill>
                  <a:schemeClr val="bg1"/>
                </a:solidFill>
                <a:latin typeface="Andalus" pitchFamily="18" charset="-78"/>
                <a:cs typeface="Andalus" pitchFamily="18" charset="-78"/>
              </a:rPr>
              <a:t>Mgr. Natália </a:t>
            </a:r>
            <a:r>
              <a:rPr lang="sk-SK" dirty="0" err="1" smtClean="0">
                <a:solidFill>
                  <a:schemeClr val="bg1"/>
                </a:solidFill>
                <a:latin typeface="Andalus" pitchFamily="18" charset="-78"/>
                <a:cs typeface="Andalus" pitchFamily="18" charset="-78"/>
              </a:rPr>
              <a:t>Gyepesová</a:t>
            </a:r>
            <a:endParaRPr lang="sk-SK" dirty="0" smtClean="0">
              <a:solidFill>
                <a:schemeClr val="bg1"/>
              </a:solidFill>
              <a:latin typeface="Andalus" pitchFamily="18" charset="-78"/>
              <a:cs typeface="Andalus" pitchFamily="18" charset="-78"/>
            </a:endParaRPr>
          </a:p>
          <a:p>
            <a:pPr algn="ctr"/>
            <a:r>
              <a:rPr lang="sk-SK" dirty="0" err="1" smtClean="0">
                <a:solidFill>
                  <a:schemeClr val="bg1"/>
                </a:solidFill>
                <a:latin typeface="Andalus" pitchFamily="18" charset="-78"/>
                <a:cs typeface="Andalus" pitchFamily="18" charset="-78"/>
              </a:rPr>
              <a:t>Zš</a:t>
            </a:r>
            <a:r>
              <a:rPr lang="sk-SK" dirty="0" smtClean="0">
                <a:solidFill>
                  <a:schemeClr val="bg1"/>
                </a:solidFill>
                <a:latin typeface="Andalus" pitchFamily="18" charset="-78"/>
                <a:cs typeface="Andalus" pitchFamily="18" charset="-78"/>
              </a:rPr>
              <a:t> s </a:t>
            </a:r>
            <a:r>
              <a:rPr lang="sk-SK" dirty="0" err="1" smtClean="0">
                <a:solidFill>
                  <a:schemeClr val="bg1"/>
                </a:solidFill>
                <a:latin typeface="Andalus" pitchFamily="18" charset="-78"/>
                <a:cs typeface="Andalus" pitchFamily="18" charset="-78"/>
              </a:rPr>
              <a:t>Mš</a:t>
            </a:r>
            <a:r>
              <a:rPr lang="sk-SK" dirty="0" smtClean="0">
                <a:solidFill>
                  <a:schemeClr val="bg1"/>
                </a:solidFill>
                <a:latin typeface="Andalus" pitchFamily="18" charset="-78"/>
                <a:cs typeface="Andalus" pitchFamily="18" charset="-78"/>
              </a:rPr>
              <a:t> Topoľčany</a:t>
            </a:r>
            <a:endParaRPr lang="sk-SK" dirty="0">
              <a:solidFill>
                <a:schemeClr val="bg1"/>
              </a:solidFill>
              <a:latin typeface="Andalus" pitchFamily="18" charset="-78"/>
              <a:cs typeface="Andalus" pitchFamily="18" charset="-78"/>
            </a:endParaRPr>
          </a:p>
        </p:txBody>
      </p:sp>
      <p:pic>
        <p:nvPicPr>
          <p:cNvPr id="5" name="Picture 2" descr="http://media1.islam.mypage.cz/images/media1:4adf5bef6e927.jpg/Rozum.jpg"/>
          <p:cNvPicPr>
            <a:picLocks noChangeAspect="1" noChangeArrowheads="1"/>
          </p:cNvPicPr>
          <p:nvPr/>
        </p:nvPicPr>
        <p:blipFill>
          <a:blip r:embed="rId2" cstate="print"/>
          <a:srcRect/>
          <a:stretch>
            <a:fillRect/>
          </a:stretch>
        </p:blipFill>
        <p:spPr bwMode="auto">
          <a:xfrm>
            <a:off x="6248400" y="3886200"/>
            <a:ext cx="2628900" cy="2628901"/>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550"/>
                            </p:stCondLst>
                            <p:childTnLst>
                              <p:par>
                                <p:cTn id="13" presetID="47"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solidFill>
                  <a:schemeClr val="bg1"/>
                </a:solidFill>
                <a:effectLst>
                  <a:glow rad="101600">
                    <a:schemeClr val="accent2">
                      <a:satMod val="175000"/>
                      <a:alpha val="40000"/>
                    </a:schemeClr>
                  </a:glow>
                </a:effectLst>
                <a:latin typeface="Andalus" pitchFamily="18" charset="-78"/>
                <a:cs typeface="Andalus" pitchFamily="18" charset="-78"/>
              </a:rPr>
              <a:t>Vedecké pokroky</a:t>
            </a:r>
            <a:endParaRPr lang="sk-SK" b="1" dirty="0">
              <a:solidFill>
                <a:schemeClr val="bg1"/>
              </a:solidFill>
              <a:effectLst>
                <a:glow rad="101600">
                  <a:schemeClr val="accent2">
                    <a:satMod val="175000"/>
                    <a:alpha val="40000"/>
                  </a:schemeClr>
                </a:glow>
              </a:effectLst>
              <a:latin typeface="Andalus" pitchFamily="18" charset="-78"/>
              <a:cs typeface="Andalus" pitchFamily="18" charset="-78"/>
            </a:endParaRPr>
          </a:p>
        </p:txBody>
      </p:sp>
      <p:sp>
        <p:nvSpPr>
          <p:cNvPr id="3" name="Zástupný symbol obsahu 2"/>
          <p:cNvSpPr>
            <a:spLocks noGrp="1"/>
          </p:cNvSpPr>
          <p:nvPr>
            <p:ph idx="1"/>
          </p:nvPr>
        </p:nvSpPr>
        <p:spPr/>
        <p:txBody>
          <a:bodyPr>
            <a:normAutofit/>
          </a:bodyPr>
          <a:lstStyle/>
          <a:p>
            <a:r>
              <a:rPr lang="sk-SK" sz="2800" dirty="0" smtClean="0">
                <a:solidFill>
                  <a:schemeClr val="bg1"/>
                </a:solidFill>
                <a:latin typeface="Andalus" pitchFamily="18" charset="-78"/>
                <a:cs typeface="Andalus" pitchFamily="18" charset="-78"/>
              </a:rPr>
              <a:t>V 18. stor. sa zaznamenali veľké pokroky vo vede a technike. </a:t>
            </a:r>
          </a:p>
          <a:p>
            <a:endParaRPr lang="sk-SK" sz="2800" dirty="0" smtClean="0">
              <a:solidFill>
                <a:schemeClr val="bg1"/>
              </a:solidFill>
              <a:latin typeface="Andalus" pitchFamily="18" charset="-78"/>
              <a:cs typeface="Andalus" pitchFamily="18" charset="-78"/>
            </a:endParaRPr>
          </a:p>
          <a:p>
            <a:endParaRPr lang="sk-SK" sz="2800" dirty="0" smtClean="0">
              <a:solidFill>
                <a:schemeClr val="bg1"/>
              </a:solidFill>
              <a:latin typeface="Andalus" pitchFamily="18" charset="-78"/>
              <a:cs typeface="Andalus" pitchFamily="18" charset="-78"/>
            </a:endParaRPr>
          </a:p>
          <a:p>
            <a:pPr>
              <a:buNone/>
            </a:pPr>
            <a:endParaRPr lang="sk-SK" sz="1600" dirty="0" smtClean="0">
              <a:solidFill>
                <a:schemeClr val="bg1"/>
              </a:solidFill>
              <a:latin typeface="Andalus" pitchFamily="18" charset="-78"/>
              <a:cs typeface="Andalus" pitchFamily="18" charset="-78"/>
            </a:endParaRPr>
          </a:p>
          <a:p>
            <a:r>
              <a:rPr lang="sk-SK" sz="2800" dirty="0" smtClean="0">
                <a:solidFill>
                  <a:schemeClr val="bg1"/>
                </a:solidFill>
                <a:latin typeface="Andalus" pitchFamily="18" charset="-78"/>
                <a:cs typeface="Andalus" pitchFamily="18" charset="-78"/>
              </a:rPr>
              <a:t>Snaha rozširovať vedecká </a:t>
            </a:r>
            <a:br>
              <a:rPr lang="sk-SK" sz="2800" dirty="0" smtClean="0">
                <a:solidFill>
                  <a:schemeClr val="bg1"/>
                </a:solidFill>
                <a:latin typeface="Andalus" pitchFamily="18" charset="-78"/>
                <a:cs typeface="Andalus" pitchFamily="18" charset="-78"/>
              </a:rPr>
            </a:br>
            <a:r>
              <a:rPr lang="sk-SK" sz="2800" dirty="0" smtClean="0">
                <a:solidFill>
                  <a:schemeClr val="bg1"/>
                </a:solidFill>
                <a:latin typeface="Andalus" pitchFamily="18" charset="-78"/>
                <a:cs typeface="Andalus" pitchFamily="18" charset="-78"/>
              </a:rPr>
              <a:t>poznávanie – viera v silu </a:t>
            </a:r>
            <a:br>
              <a:rPr lang="sk-SK" sz="2800" dirty="0" smtClean="0">
                <a:solidFill>
                  <a:schemeClr val="bg1"/>
                </a:solidFill>
                <a:latin typeface="Andalus" pitchFamily="18" charset="-78"/>
                <a:cs typeface="Andalus" pitchFamily="18" charset="-78"/>
              </a:rPr>
            </a:br>
            <a:r>
              <a:rPr lang="sk-SK" sz="2800" dirty="0" smtClean="0">
                <a:solidFill>
                  <a:schemeClr val="bg1"/>
                </a:solidFill>
                <a:latin typeface="Andalus" pitchFamily="18" charset="-78"/>
                <a:cs typeface="Andalus" pitchFamily="18" charset="-78"/>
              </a:rPr>
              <a:t>vzdelávania.</a:t>
            </a:r>
            <a:endParaRPr lang="sk-SK" sz="2800" dirty="0">
              <a:solidFill>
                <a:schemeClr val="bg1"/>
              </a:solidFill>
              <a:latin typeface="Andalus" pitchFamily="18" charset="-78"/>
              <a:cs typeface="Andalus" pitchFamily="18" charset="-78"/>
            </a:endParaRPr>
          </a:p>
        </p:txBody>
      </p:sp>
      <p:sp>
        <p:nvSpPr>
          <p:cNvPr id="4" name="Šípka dolu 3"/>
          <p:cNvSpPr/>
          <p:nvPr/>
        </p:nvSpPr>
        <p:spPr>
          <a:xfrm>
            <a:off x="1600200" y="2514600"/>
            <a:ext cx="457200" cy="304800"/>
          </a:xfrm>
          <a:prstGeom prst="downArrow">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k-SK" dirty="0">
              <a:solidFill>
                <a:schemeClr val="bg1"/>
              </a:solidFill>
            </a:endParaRPr>
          </a:p>
        </p:txBody>
      </p:sp>
      <p:sp>
        <p:nvSpPr>
          <p:cNvPr id="5" name="BlokTextu 4"/>
          <p:cNvSpPr txBox="1"/>
          <p:nvPr/>
        </p:nvSpPr>
        <p:spPr>
          <a:xfrm>
            <a:off x="228600" y="2895600"/>
            <a:ext cx="3578224" cy="830997"/>
          </a:xfrm>
          <a:prstGeom prst="rect">
            <a:avLst/>
          </a:prstGeom>
          <a:noFill/>
          <a:ln>
            <a:solidFill>
              <a:schemeClr val="tx1"/>
            </a:solidFill>
          </a:ln>
        </p:spPr>
        <p:txBody>
          <a:bodyPr wrap="none" rtlCol="0">
            <a:spAutoFit/>
          </a:bodyPr>
          <a:lstStyle/>
          <a:p>
            <a:pPr algn="ctr"/>
            <a:r>
              <a:rPr lang="sk-SK" sz="2400" b="1" dirty="0" smtClean="0">
                <a:ln>
                  <a:solidFill>
                    <a:srgbClr val="00B0F0"/>
                  </a:solidFill>
                </a:ln>
                <a:solidFill>
                  <a:schemeClr val="bg1"/>
                </a:solidFill>
                <a:latin typeface="Andalus" pitchFamily="18" charset="-78"/>
                <a:cs typeface="Andalus" pitchFamily="18" charset="-78"/>
              </a:rPr>
              <a:t>Vek rozumu</a:t>
            </a:r>
          </a:p>
          <a:p>
            <a:pPr algn="ctr"/>
            <a:r>
              <a:rPr lang="sk-SK"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ndalus" pitchFamily="18" charset="-78"/>
                <a:cs typeface="Andalus" pitchFamily="18" charset="-78"/>
              </a:rPr>
              <a:t>rozumom „osvietená doba“</a:t>
            </a:r>
            <a:endParaRPr lang="sk-SK" sz="2400" b="1" dirty="0">
              <a:ln>
                <a:solidFill>
                  <a:srgbClr val="00B0F0"/>
                </a:solidFill>
              </a:ln>
              <a:solidFill>
                <a:schemeClr val="bg1"/>
              </a:solidFill>
              <a:latin typeface="Andalus" pitchFamily="18" charset="-78"/>
              <a:cs typeface="Andalus" pitchFamily="18" charset="-78"/>
            </a:endParaRPr>
          </a:p>
        </p:txBody>
      </p:sp>
      <p:sp>
        <p:nvSpPr>
          <p:cNvPr id="7" name="Šípka doprava 6"/>
          <p:cNvSpPr/>
          <p:nvPr/>
        </p:nvSpPr>
        <p:spPr>
          <a:xfrm>
            <a:off x="3810000" y="3352800"/>
            <a:ext cx="381000" cy="381000"/>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sk-SK"/>
          </a:p>
        </p:txBody>
      </p:sp>
      <p:sp>
        <p:nvSpPr>
          <p:cNvPr id="8" name="BlokTextu 7"/>
          <p:cNvSpPr txBox="1"/>
          <p:nvPr/>
        </p:nvSpPr>
        <p:spPr>
          <a:xfrm>
            <a:off x="4343400" y="3352800"/>
            <a:ext cx="2204450" cy="461665"/>
          </a:xfrm>
          <a:prstGeom prst="rect">
            <a:avLst/>
          </a:prstGeom>
          <a:noFill/>
        </p:spPr>
        <p:txBody>
          <a:bodyPr wrap="none" rtlCol="0">
            <a:spAutoFit/>
          </a:bodyPr>
          <a:lstStyle/>
          <a:p>
            <a:r>
              <a:rPr lang="sk-SK" sz="2400" b="1" dirty="0" smtClean="0">
                <a:ln w="10541" cmpd="sng">
                  <a:solidFill>
                    <a:srgbClr val="A722DC"/>
                  </a:solidFill>
                  <a:prstDash val="solid"/>
                </a:ln>
                <a:solidFill>
                  <a:schemeClr val="bg1"/>
                </a:solidFill>
                <a:latin typeface="Andalus" pitchFamily="18" charset="-78"/>
                <a:cs typeface="Andalus" pitchFamily="18" charset="-78"/>
              </a:rPr>
              <a:t>OSVIETENSTVO</a:t>
            </a:r>
            <a:endParaRPr lang="sk-SK" sz="2400" b="1" dirty="0">
              <a:ln w="10541" cmpd="sng">
                <a:solidFill>
                  <a:srgbClr val="A722DC"/>
                </a:solidFill>
                <a:prstDash val="solid"/>
              </a:ln>
              <a:solidFill>
                <a:schemeClr val="bg1"/>
              </a:solidFill>
              <a:latin typeface="Andalus" pitchFamily="18" charset="-78"/>
              <a:cs typeface="Andalus" pitchFamily="18" charset="-78"/>
            </a:endParaRPr>
          </a:p>
        </p:txBody>
      </p:sp>
      <p:pic>
        <p:nvPicPr>
          <p:cNvPr id="1028" name="Picture 4" descr="http://dopasowane-plany.serce-rozum.pl/gfx/rozum.png"/>
          <p:cNvPicPr>
            <a:picLocks noChangeAspect="1" noChangeArrowheads="1"/>
          </p:cNvPicPr>
          <p:nvPr/>
        </p:nvPicPr>
        <p:blipFill>
          <a:blip r:embed="rId3" cstate="print"/>
          <a:srcRect/>
          <a:stretch>
            <a:fillRect/>
          </a:stretch>
        </p:blipFill>
        <p:spPr bwMode="auto">
          <a:xfrm>
            <a:off x="6629400" y="2057400"/>
            <a:ext cx="2133600" cy="1810140"/>
          </a:xfrm>
          <a:prstGeom prst="rect">
            <a:avLst/>
          </a:prstGeom>
          <a:noFill/>
        </p:spPr>
      </p:pic>
      <p:pic>
        <p:nvPicPr>
          <p:cNvPr id="10" name="Obrázok 9" descr="1822534_mozog-rozum-cvicenie-premyslanie-rozmyslanie-ludsky-mozog-hlava.jpg"/>
          <p:cNvPicPr>
            <a:picLocks noChangeAspect="1"/>
          </p:cNvPicPr>
          <p:nvPr/>
        </p:nvPicPr>
        <p:blipFill>
          <a:blip r:embed="rId4" cstate="print"/>
          <a:stretch>
            <a:fillRect/>
          </a:stretch>
        </p:blipFill>
        <p:spPr>
          <a:xfrm>
            <a:off x="5125027" y="4267200"/>
            <a:ext cx="4018973" cy="22479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600"/>
                            </p:stCondLst>
                            <p:childTnLst>
                              <p:par>
                                <p:cTn id="11" presetID="18" presetClass="entr" presetSubtype="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trips(downRight)">
                                      <p:cBhvr>
                                        <p:cTn id="13" dur="500"/>
                                        <p:tgtEl>
                                          <p:spTgt spid="3">
                                            <p:txEl>
                                              <p:pRg st="0" end="0"/>
                                            </p:txEl>
                                          </p:spTgt>
                                        </p:tgtEl>
                                      </p:cBhvr>
                                    </p:animEffect>
                                  </p:childTnLst>
                                </p:cTn>
                              </p:par>
                            </p:childTnLst>
                          </p:cTn>
                        </p:par>
                        <p:par>
                          <p:cTn id="14" fill="hold">
                            <p:stCondLst>
                              <p:cond delay="1600"/>
                            </p:stCondLst>
                            <p:childTnLst>
                              <p:par>
                                <p:cTn id="15" presetID="47"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600"/>
                            </p:stCondLst>
                            <p:childTnLst>
                              <p:par>
                                <p:cTn id="21" presetID="3" presetClass="entr" presetSubtype="1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par>
                          <p:cTn id="24" fill="hold">
                            <p:stCondLst>
                              <p:cond delay="3100"/>
                            </p:stCondLst>
                            <p:childTnLst>
                              <p:par>
                                <p:cTn id="25" presetID="5" presetClass="entr" presetSubtype="1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childTnLst>
                          </p:cTn>
                        </p:par>
                        <p:par>
                          <p:cTn id="28" fill="hold">
                            <p:stCondLst>
                              <p:cond delay="36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8"/>
                                        </p:tgtEl>
                                        <p:attrNameLst>
                                          <p:attrName>ppt_y</p:attrName>
                                        </p:attrNameLst>
                                      </p:cBhvr>
                                      <p:tavLst>
                                        <p:tav tm="0">
                                          <p:val>
                                            <p:strVal val="#ppt_y"/>
                                          </p:val>
                                        </p:tav>
                                        <p:tav tm="100000">
                                          <p:val>
                                            <p:strVal val="#ppt_y"/>
                                          </p:val>
                                        </p:tav>
                                      </p:tavLst>
                                    </p:anim>
                                    <p:anim calcmode="lin" valueType="num">
                                      <p:cBhvr>
                                        <p:cTn id="3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8"/>
                                        </p:tgtEl>
                                      </p:cBhvr>
                                    </p:animEffect>
                                  </p:childTnLst>
                                </p:cTn>
                              </p:par>
                            </p:childTnLst>
                          </p:cTn>
                        </p:par>
                        <p:par>
                          <p:cTn id="36" fill="hold">
                            <p:stCondLst>
                              <p:cond delay="4650"/>
                            </p:stCondLst>
                            <p:childTnLst>
                              <p:par>
                                <p:cTn id="37" presetID="18" presetClass="entr" presetSubtype="6" fill="hold" grpId="0" nodeType="after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strips(downRight)">
                                      <p:cBhvr>
                                        <p:cTn id="39" dur="500"/>
                                        <p:tgtEl>
                                          <p:spTgt spid="3">
                                            <p:txEl>
                                              <p:pRg st="4" end="4"/>
                                            </p:txEl>
                                          </p:spTgt>
                                        </p:tgtEl>
                                      </p:cBhvr>
                                    </p:animEffect>
                                  </p:childTnLst>
                                </p:cTn>
                              </p:par>
                            </p:childTnLst>
                          </p:cTn>
                        </p:par>
                        <p:par>
                          <p:cTn id="40" fill="hold">
                            <p:stCondLst>
                              <p:cond delay="5150"/>
                            </p:stCondLst>
                            <p:childTnLst>
                              <p:par>
                                <p:cTn id="41" presetID="15" presetClass="entr" presetSubtype="0" fill="hold" nodeType="afterEffect">
                                  <p:stCondLst>
                                    <p:cond delay="0"/>
                                  </p:stCondLst>
                                  <p:childTnLst>
                                    <p:set>
                                      <p:cBhvr>
                                        <p:cTn id="42" dur="1" fill="hold">
                                          <p:stCondLst>
                                            <p:cond delay="0"/>
                                          </p:stCondLst>
                                        </p:cTn>
                                        <p:tgtEl>
                                          <p:spTgt spid="1028"/>
                                        </p:tgtEl>
                                        <p:attrNameLst>
                                          <p:attrName>style.visibility</p:attrName>
                                        </p:attrNameLst>
                                      </p:cBhvr>
                                      <p:to>
                                        <p:strVal val="visible"/>
                                      </p:to>
                                    </p:set>
                                    <p:anim calcmode="lin" valueType="num">
                                      <p:cBhvr>
                                        <p:cTn id="43" dur="1000" fill="hold"/>
                                        <p:tgtEl>
                                          <p:spTgt spid="1028"/>
                                        </p:tgtEl>
                                        <p:attrNameLst>
                                          <p:attrName>ppt_w</p:attrName>
                                        </p:attrNameLst>
                                      </p:cBhvr>
                                      <p:tavLst>
                                        <p:tav tm="0">
                                          <p:val>
                                            <p:fltVal val="0"/>
                                          </p:val>
                                        </p:tav>
                                        <p:tav tm="100000">
                                          <p:val>
                                            <p:strVal val="#ppt_w"/>
                                          </p:val>
                                        </p:tav>
                                      </p:tavLst>
                                    </p:anim>
                                    <p:anim calcmode="lin" valueType="num">
                                      <p:cBhvr>
                                        <p:cTn id="44" dur="1000" fill="hold"/>
                                        <p:tgtEl>
                                          <p:spTgt spid="1028"/>
                                        </p:tgtEl>
                                        <p:attrNameLst>
                                          <p:attrName>ppt_h</p:attrName>
                                        </p:attrNameLst>
                                      </p:cBhvr>
                                      <p:tavLst>
                                        <p:tav tm="0">
                                          <p:val>
                                            <p:fltVal val="0"/>
                                          </p:val>
                                        </p:tav>
                                        <p:tav tm="100000">
                                          <p:val>
                                            <p:strVal val="#ppt_h"/>
                                          </p:val>
                                        </p:tav>
                                      </p:tavLst>
                                    </p:anim>
                                    <p:anim calcmode="lin" valueType="num">
                                      <p:cBhvr>
                                        <p:cTn id="45" dur="1000" fill="hold"/>
                                        <p:tgtEl>
                                          <p:spTgt spid="1028"/>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1028"/>
                                        </p:tgtEl>
                                        <p:attrNameLst>
                                          <p:attrName>ppt_y</p:attrName>
                                        </p:attrNameLst>
                                      </p:cBhvr>
                                      <p:tavLst>
                                        <p:tav tm="0" fmla="#ppt_y+(sin(-2*pi*(1-$))*-#ppt_x+cos(-2*pi*(1-$))*(1-#ppt_y))*(1-$)">
                                          <p:val>
                                            <p:fltVal val="0"/>
                                          </p:val>
                                        </p:tav>
                                        <p:tav tm="100000">
                                          <p:val>
                                            <p:fltVal val="1"/>
                                          </p:val>
                                        </p:tav>
                                      </p:tavLst>
                                    </p:anim>
                                  </p:childTnLst>
                                </p:cTn>
                              </p:par>
                            </p:childTnLst>
                          </p:cTn>
                        </p:par>
                        <p:par>
                          <p:cTn id="47" fill="hold">
                            <p:stCondLst>
                              <p:cond delay="6150"/>
                            </p:stCondLst>
                            <p:childTnLst>
                              <p:par>
                                <p:cTn id="48" presetID="17" presetClass="entr" presetSubtype="10"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animBg="1"/>
      <p:bldP spid="5" grpId="0" animBg="1"/>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1371600"/>
            <a:ext cx="8229600" cy="4754563"/>
          </a:xfrm>
        </p:spPr>
        <p:txBody>
          <a:bodyPr/>
          <a:lstStyle/>
          <a:p>
            <a:pPr>
              <a:buNone/>
            </a:pPr>
            <a:r>
              <a:rPr lang="sk-SK" sz="2800" dirty="0" smtClean="0">
                <a:solidFill>
                  <a:schemeClr val="bg1"/>
                </a:solidFill>
                <a:latin typeface="Andalus" pitchFamily="18" charset="-78"/>
                <a:cs typeface="Andalus" pitchFamily="18" charset="-78"/>
              </a:rPr>
              <a:t>Rozvíjanie mnohých vedných odborov. </a:t>
            </a:r>
          </a:p>
          <a:p>
            <a:r>
              <a:rPr lang="sk-SK" sz="2800" dirty="0" smtClean="0">
                <a:ln w="18415" cmpd="sng">
                  <a:solidFill>
                    <a:schemeClr val="bg1"/>
                  </a:solidFill>
                  <a:prstDash val="solid"/>
                </a:ln>
                <a:solidFill>
                  <a:srgbClr val="A722DC"/>
                </a:solidFill>
                <a:effectLst>
                  <a:outerShdw blurRad="63500" dir="3600000" algn="tl" rotWithShape="0">
                    <a:srgbClr val="000000">
                      <a:alpha val="70000"/>
                    </a:srgbClr>
                  </a:outerShdw>
                </a:effectLst>
                <a:latin typeface="Andalus" pitchFamily="18" charset="-78"/>
                <a:cs typeface="Andalus" pitchFamily="18" charset="-78"/>
              </a:rPr>
              <a:t>Vynájdenie parného stroja, </a:t>
            </a:r>
          </a:p>
          <a:p>
            <a:r>
              <a:rPr lang="sk-SK" sz="2800" dirty="0" smtClean="0">
                <a:ln w="18415" cmpd="sng">
                  <a:solidFill>
                    <a:schemeClr val="bg1"/>
                  </a:solidFill>
                  <a:prstDash val="solid"/>
                </a:ln>
                <a:solidFill>
                  <a:srgbClr val="A722DC"/>
                </a:solidFill>
                <a:effectLst>
                  <a:outerShdw blurRad="63500" dir="3600000" algn="tl" rotWithShape="0">
                    <a:srgbClr val="000000">
                      <a:alpha val="70000"/>
                    </a:srgbClr>
                  </a:outerShdw>
                </a:effectLst>
                <a:latin typeface="Andalus" pitchFamily="18" charset="-78"/>
                <a:cs typeface="Andalus" pitchFamily="18" charset="-78"/>
              </a:rPr>
              <a:t>spoznanie zákonov zemskej príťažlivosti, </a:t>
            </a:r>
          </a:p>
          <a:p>
            <a:r>
              <a:rPr lang="sk-SK" sz="2800" dirty="0" smtClean="0">
                <a:ln w="18415" cmpd="sng">
                  <a:solidFill>
                    <a:schemeClr val="bg1"/>
                  </a:solidFill>
                  <a:prstDash val="solid"/>
                </a:ln>
                <a:solidFill>
                  <a:srgbClr val="A722DC"/>
                </a:solidFill>
                <a:effectLst>
                  <a:outerShdw blurRad="63500" dir="3600000" algn="tl" rotWithShape="0">
                    <a:srgbClr val="000000">
                      <a:alpha val="70000"/>
                    </a:srgbClr>
                  </a:outerShdw>
                </a:effectLst>
                <a:latin typeface="Andalus" pitchFamily="18" charset="-78"/>
                <a:cs typeface="Andalus" pitchFamily="18" charset="-78"/>
              </a:rPr>
              <a:t>nové druhy živočíchov, </a:t>
            </a:r>
          </a:p>
          <a:p>
            <a:r>
              <a:rPr lang="sk-SK" sz="2800" dirty="0" smtClean="0">
                <a:ln w="18415" cmpd="sng">
                  <a:solidFill>
                    <a:schemeClr val="bg1"/>
                  </a:solidFill>
                  <a:prstDash val="solid"/>
                </a:ln>
                <a:solidFill>
                  <a:srgbClr val="A722DC"/>
                </a:solidFill>
                <a:effectLst>
                  <a:outerShdw blurRad="63500" dir="3600000" algn="tl" rotWithShape="0">
                    <a:srgbClr val="000000">
                      <a:alpha val="70000"/>
                    </a:srgbClr>
                  </a:outerShdw>
                </a:effectLst>
                <a:latin typeface="Andalus" pitchFamily="18" charset="-78"/>
                <a:cs typeface="Andalus" pitchFamily="18" charset="-78"/>
              </a:rPr>
              <a:t>vakcíny proti nákazlivých chorobám,</a:t>
            </a:r>
          </a:p>
          <a:p>
            <a:r>
              <a:rPr lang="sk-SK" sz="2800" dirty="0" smtClean="0">
                <a:ln w="18415" cmpd="sng">
                  <a:solidFill>
                    <a:schemeClr val="bg1"/>
                  </a:solidFill>
                  <a:prstDash val="solid"/>
                </a:ln>
                <a:solidFill>
                  <a:srgbClr val="A722DC"/>
                </a:solidFill>
                <a:effectLst>
                  <a:outerShdw blurRad="63500" dir="3600000" algn="tl" rotWithShape="0">
                    <a:srgbClr val="000000">
                      <a:alpha val="70000"/>
                    </a:srgbClr>
                  </a:outerShdw>
                </a:effectLst>
                <a:latin typeface="Andalus" pitchFamily="18" charset="-78"/>
                <a:cs typeface="Andalus" pitchFamily="18" charset="-78"/>
              </a:rPr>
              <a:t>spoznávanie elektriny</a:t>
            </a:r>
          </a:p>
        </p:txBody>
      </p:sp>
      <p:sp>
        <p:nvSpPr>
          <p:cNvPr id="4" name="Nadpis 3"/>
          <p:cNvSpPr txBox="1">
            <a:spLocks noGrp="1"/>
          </p:cNvSpPr>
          <p:nvPr>
            <p:ph type="title"/>
          </p:nvPr>
        </p:nvSpPr>
        <p:spPr>
          <a:xfrm>
            <a:off x="2796515" y="492196"/>
            <a:ext cx="3550973" cy="707886"/>
          </a:xfrm>
          <a:prstGeom prst="rect">
            <a:avLst/>
          </a:prstGeom>
          <a:noFill/>
        </p:spPr>
        <p:txBody>
          <a:bodyPr wrap="none" rtlCol="0">
            <a:spAutoFit/>
          </a:bodyPr>
          <a:lstStyle/>
          <a:p>
            <a:r>
              <a:rPr lang="sk-SK" sz="4000" b="1" dirty="0" smtClean="0">
                <a:ln w="10541" cmpd="sng">
                  <a:solidFill>
                    <a:srgbClr val="A722DC"/>
                  </a:solidFill>
                  <a:prstDash val="solid"/>
                </a:ln>
                <a:solidFill>
                  <a:schemeClr val="bg1"/>
                </a:solidFill>
                <a:latin typeface="Andalus" pitchFamily="18" charset="-78"/>
                <a:cs typeface="Andalus" pitchFamily="18" charset="-78"/>
              </a:rPr>
              <a:t>OSVIETENSTVO</a:t>
            </a:r>
            <a:endParaRPr lang="sk-SK" sz="4000" b="1" dirty="0">
              <a:ln w="10541" cmpd="sng">
                <a:solidFill>
                  <a:srgbClr val="A722DC"/>
                </a:solidFill>
                <a:prstDash val="solid"/>
              </a:ln>
              <a:solidFill>
                <a:schemeClr val="bg1"/>
              </a:solidFill>
              <a:latin typeface="Andalus" pitchFamily="18" charset="-78"/>
              <a:cs typeface="Andalus" pitchFamily="18" charset="-78"/>
            </a:endParaRPr>
          </a:p>
        </p:txBody>
      </p:sp>
      <p:pic>
        <p:nvPicPr>
          <p:cNvPr id="16386" name="Picture 2" descr="http://www.converter.cz/fyzici/images/watt-transmise.png"/>
          <p:cNvPicPr>
            <a:picLocks noChangeAspect="1" noChangeArrowheads="1"/>
          </p:cNvPicPr>
          <p:nvPr/>
        </p:nvPicPr>
        <p:blipFill>
          <a:blip r:embed="rId2" cstate="print"/>
          <a:srcRect/>
          <a:stretch>
            <a:fillRect/>
          </a:stretch>
        </p:blipFill>
        <p:spPr bwMode="auto">
          <a:xfrm>
            <a:off x="6324600" y="4038600"/>
            <a:ext cx="2667000" cy="2266951"/>
          </a:xfrm>
          <a:prstGeom prst="rect">
            <a:avLst/>
          </a:prstGeom>
          <a:noFill/>
        </p:spPr>
      </p:pic>
      <p:pic>
        <p:nvPicPr>
          <p:cNvPr id="16388" name="Picture 4" descr="http://ipravda.sk/res/2007/08/22/thumbs/19865-wattov-parny-stroj-clanok.jpg"/>
          <p:cNvPicPr>
            <a:picLocks noChangeAspect="1" noChangeArrowheads="1"/>
          </p:cNvPicPr>
          <p:nvPr/>
        </p:nvPicPr>
        <p:blipFill>
          <a:blip r:embed="rId3" cstate="print"/>
          <a:srcRect/>
          <a:stretch>
            <a:fillRect/>
          </a:stretch>
        </p:blipFill>
        <p:spPr bwMode="auto">
          <a:xfrm>
            <a:off x="3200400" y="4419600"/>
            <a:ext cx="2942226" cy="2209800"/>
          </a:xfrm>
          <a:prstGeom prst="rect">
            <a:avLst/>
          </a:prstGeom>
          <a:noFill/>
        </p:spPr>
      </p:pic>
      <p:pic>
        <p:nvPicPr>
          <p:cNvPr id="7" name="Obrázok 6" descr="ziarovka.gif"/>
          <p:cNvPicPr>
            <a:picLocks noChangeAspect="1"/>
          </p:cNvPicPr>
          <p:nvPr/>
        </p:nvPicPr>
        <p:blipFill>
          <a:blip r:embed="rId4" cstate="print"/>
          <a:stretch>
            <a:fillRect/>
          </a:stretch>
        </p:blipFill>
        <p:spPr>
          <a:xfrm>
            <a:off x="6324600" y="228600"/>
            <a:ext cx="2571750" cy="2457450"/>
          </a:xfrm>
          <a:prstGeom prst="rect">
            <a:avLst/>
          </a:prstGeom>
        </p:spPr>
      </p:pic>
      <p:pic>
        <p:nvPicPr>
          <p:cNvPr id="16390" name="Picture 6" descr="http://i.lidovky.cz/11/072/lngal/GLU3c645b_ockovani.jpg"/>
          <p:cNvPicPr>
            <a:picLocks noChangeAspect="1" noChangeArrowheads="1"/>
          </p:cNvPicPr>
          <p:nvPr/>
        </p:nvPicPr>
        <p:blipFill>
          <a:blip r:embed="rId5" cstate="print"/>
          <a:srcRect t="22500"/>
          <a:stretch>
            <a:fillRect/>
          </a:stretch>
        </p:blipFill>
        <p:spPr bwMode="auto">
          <a:xfrm>
            <a:off x="228600" y="4800600"/>
            <a:ext cx="2698954" cy="145508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par>
                          <p:cTn id="28" fill="hold">
                            <p:stCondLst>
                              <p:cond delay="3000"/>
                            </p:stCondLst>
                            <p:childTnLst>
                              <p:par>
                                <p:cTn id="29" presetID="18" presetClass="entr" presetSubtype="12"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strips(downLeft)">
                                      <p:cBhvr>
                                        <p:cTn id="31" dur="500"/>
                                        <p:tgtEl>
                                          <p:spTgt spid="7"/>
                                        </p:tgtEl>
                                      </p:cBhvr>
                                    </p:animEffect>
                                  </p:childTnLst>
                                </p:cTn>
                              </p:par>
                            </p:childTnLst>
                          </p:cTn>
                        </p:par>
                        <p:par>
                          <p:cTn id="32" fill="hold">
                            <p:stCondLst>
                              <p:cond delay="3500"/>
                            </p:stCondLst>
                            <p:childTnLst>
                              <p:par>
                                <p:cTn id="33" presetID="47" presetClass="entr" presetSubtype="0" fill="hold" nodeType="afterEffect">
                                  <p:stCondLst>
                                    <p:cond delay="0"/>
                                  </p:stCondLst>
                                  <p:childTnLst>
                                    <p:set>
                                      <p:cBhvr>
                                        <p:cTn id="34" dur="1" fill="hold">
                                          <p:stCondLst>
                                            <p:cond delay="0"/>
                                          </p:stCondLst>
                                        </p:cTn>
                                        <p:tgtEl>
                                          <p:spTgt spid="16386"/>
                                        </p:tgtEl>
                                        <p:attrNameLst>
                                          <p:attrName>style.visibility</p:attrName>
                                        </p:attrNameLst>
                                      </p:cBhvr>
                                      <p:to>
                                        <p:strVal val="visible"/>
                                      </p:to>
                                    </p:set>
                                    <p:animEffect transition="in" filter="fade">
                                      <p:cBhvr>
                                        <p:cTn id="35" dur="1000"/>
                                        <p:tgtEl>
                                          <p:spTgt spid="16386"/>
                                        </p:tgtEl>
                                      </p:cBhvr>
                                    </p:animEffect>
                                    <p:anim calcmode="lin" valueType="num">
                                      <p:cBhvr>
                                        <p:cTn id="36" dur="1000" fill="hold"/>
                                        <p:tgtEl>
                                          <p:spTgt spid="16386"/>
                                        </p:tgtEl>
                                        <p:attrNameLst>
                                          <p:attrName>ppt_x</p:attrName>
                                        </p:attrNameLst>
                                      </p:cBhvr>
                                      <p:tavLst>
                                        <p:tav tm="0">
                                          <p:val>
                                            <p:strVal val="#ppt_x"/>
                                          </p:val>
                                        </p:tav>
                                        <p:tav tm="100000">
                                          <p:val>
                                            <p:strVal val="#ppt_x"/>
                                          </p:val>
                                        </p:tav>
                                      </p:tavLst>
                                    </p:anim>
                                    <p:anim calcmode="lin" valueType="num">
                                      <p:cBhvr>
                                        <p:cTn id="37" dur="1000" fill="hold"/>
                                        <p:tgtEl>
                                          <p:spTgt spid="1638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 presetClass="entr" presetSubtype="10" fill="hold" nodeType="afterEffect">
                                  <p:stCondLst>
                                    <p:cond delay="0"/>
                                  </p:stCondLst>
                                  <p:childTnLst>
                                    <p:set>
                                      <p:cBhvr>
                                        <p:cTn id="40" dur="1" fill="hold">
                                          <p:stCondLst>
                                            <p:cond delay="0"/>
                                          </p:stCondLst>
                                        </p:cTn>
                                        <p:tgtEl>
                                          <p:spTgt spid="16388"/>
                                        </p:tgtEl>
                                        <p:attrNameLst>
                                          <p:attrName>style.visibility</p:attrName>
                                        </p:attrNameLst>
                                      </p:cBhvr>
                                      <p:to>
                                        <p:strVal val="visible"/>
                                      </p:to>
                                    </p:set>
                                    <p:animEffect transition="in" filter="checkerboard(across)">
                                      <p:cBhvr>
                                        <p:cTn id="41" dur="500"/>
                                        <p:tgtEl>
                                          <p:spTgt spid="16388"/>
                                        </p:tgtEl>
                                      </p:cBhvr>
                                    </p:animEffect>
                                  </p:childTnLst>
                                </p:cTn>
                              </p:par>
                            </p:childTnLst>
                          </p:cTn>
                        </p:par>
                        <p:par>
                          <p:cTn id="42" fill="hold">
                            <p:stCondLst>
                              <p:cond delay="5000"/>
                            </p:stCondLst>
                            <p:childTnLst>
                              <p:par>
                                <p:cTn id="43" presetID="3" presetClass="entr" presetSubtype="10" fill="hold" nodeType="afterEffect">
                                  <p:stCondLst>
                                    <p:cond delay="0"/>
                                  </p:stCondLst>
                                  <p:childTnLst>
                                    <p:set>
                                      <p:cBhvr>
                                        <p:cTn id="44" dur="1" fill="hold">
                                          <p:stCondLst>
                                            <p:cond delay="0"/>
                                          </p:stCondLst>
                                        </p:cTn>
                                        <p:tgtEl>
                                          <p:spTgt spid="16390"/>
                                        </p:tgtEl>
                                        <p:attrNameLst>
                                          <p:attrName>style.visibility</p:attrName>
                                        </p:attrNameLst>
                                      </p:cBhvr>
                                      <p:to>
                                        <p:strVal val="visible"/>
                                      </p:to>
                                    </p:set>
                                    <p:animEffect transition="in" filter="blinds(horizontal)">
                                      <p:cBhvr>
                                        <p:cTn id="45"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ln w="18415" cmpd="sng">
                  <a:solidFill>
                    <a:schemeClr val="bg1"/>
                  </a:solidFill>
                  <a:prstDash val="solid"/>
                </a:ln>
                <a:solidFill>
                  <a:srgbClr val="A722DC"/>
                </a:solidFill>
                <a:effectLst>
                  <a:outerShdw blurRad="63500" dir="3600000" algn="tl" rotWithShape="0">
                    <a:srgbClr val="000000">
                      <a:alpha val="70000"/>
                    </a:srgbClr>
                  </a:outerShdw>
                </a:effectLst>
                <a:latin typeface="Andalus" pitchFamily="18" charset="-78"/>
                <a:cs typeface="Andalus" pitchFamily="18" charset="-78"/>
              </a:rPr>
              <a:t>Zákon zemskej príťažlivosti</a:t>
            </a:r>
            <a:endParaRPr lang="sk-SK" dirty="0"/>
          </a:p>
        </p:txBody>
      </p:sp>
      <p:sp>
        <p:nvSpPr>
          <p:cNvPr id="3" name="Zástupný symbol obsahu 2"/>
          <p:cNvSpPr>
            <a:spLocks noGrp="1"/>
          </p:cNvSpPr>
          <p:nvPr>
            <p:ph idx="1"/>
          </p:nvPr>
        </p:nvSpPr>
        <p:spPr/>
        <p:txBody>
          <a:bodyPr>
            <a:normAutofit/>
          </a:bodyPr>
          <a:lstStyle/>
          <a:p>
            <a:pPr algn="ctr">
              <a:buNone/>
            </a:pPr>
            <a:r>
              <a:rPr lang="sk-SK" sz="2800" i="1" dirty="0" smtClean="0">
                <a:solidFill>
                  <a:schemeClr val="bg1"/>
                </a:solidFill>
                <a:latin typeface="Andalus" pitchFamily="18" charset="-78"/>
                <a:cs typeface="Andalus" pitchFamily="18" charset="-78"/>
              </a:rPr>
              <a:t>Zemskú príťažlivosť spôsobuje pohyb zvetraných hornín a vyvýšených miest smerom dole. Zo skalných zrazov padajú uvoľnené úlomky hornín, balvany i celé skalné bloky a hromadia sa na úpätí svahov. Dochádza k zosuvom pôdu a tvorbe lavín.  </a:t>
            </a:r>
            <a:endParaRPr lang="sk-SK" sz="2800" i="1" dirty="0">
              <a:solidFill>
                <a:schemeClr val="bg1"/>
              </a:solidFill>
              <a:latin typeface="Andalus" pitchFamily="18" charset="-78"/>
              <a:cs typeface="Andalus" pitchFamily="18" charset="-78"/>
            </a:endParaRPr>
          </a:p>
        </p:txBody>
      </p:sp>
      <p:pic>
        <p:nvPicPr>
          <p:cNvPr id="15362" name="Picture 2" descr="http://thumbs.dreamstime.com/thumblarge_359/1233172236o22t2Y.jpg"/>
          <p:cNvPicPr>
            <a:picLocks noChangeAspect="1" noChangeArrowheads="1"/>
          </p:cNvPicPr>
          <p:nvPr/>
        </p:nvPicPr>
        <p:blipFill>
          <a:blip r:embed="rId2" cstate="print"/>
          <a:srcRect/>
          <a:stretch>
            <a:fillRect/>
          </a:stretch>
        </p:blipFill>
        <p:spPr bwMode="auto">
          <a:xfrm>
            <a:off x="1447800" y="4038600"/>
            <a:ext cx="3810000" cy="2533651"/>
          </a:xfrm>
          <a:prstGeom prst="rect">
            <a:avLst/>
          </a:prstGeom>
          <a:ln>
            <a:noFill/>
          </a:ln>
          <a:effectLst>
            <a:softEdge rad="112500"/>
          </a:effectLst>
        </p:spPr>
      </p:pic>
      <p:pic>
        <p:nvPicPr>
          <p:cNvPr id="15364" name="Picture 4" descr="http://www.humanisti.sk/storage/201004212114_den_zeme.jpg"/>
          <p:cNvPicPr>
            <a:picLocks noChangeAspect="1" noChangeArrowheads="1"/>
          </p:cNvPicPr>
          <p:nvPr/>
        </p:nvPicPr>
        <p:blipFill>
          <a:blip r:embed="rId3" cstate="print"/>
          <a:srcRect/>
          <a:stretch>
            <a:fillRect/>
          </a:stretch>
        </p:blipFill>
        <p:spPr bwMode="auto">
          <a:xfrm>
            <a:off x="5943600" y="3810000"/>
            <a:ext cx="2743200" cy="2743200"/>
          </a:xfrm>
          <a:prstGeom prst="rect">
            <a:avLst/>
          </a:prstGeom>
          <a:noFill/>
        </p:spPr>
      </p:pic>
    </p:spTree>
  </p:cSld>
  <p:clrMapOvr>
    <a:masterClrMapping/>
  </p:clrMapOvr>
  <p:transition spd="slow">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ln w="10541" cmpd="sng">
                  <a:solidFill>
                    <a:srgbClr val="A722DC"/>
                  </a:solidFill>
                  <a:prstDash val="solid"/>
                </a:ln>
                <a:solidFill>
                  <a:schemeClr val="bg1"/>
                </a:solidFill>
                <a:latin typeface="Andalus" pitchFamily="18" charset="-78"/>
                <a:cs typeface="Andalus" pitchFamily="18" charset="-78"/>
              </a:rPr>
              <a:t>OSVIETENSTVO</a:t>
            </a:r>
            <a:endParaRPr lang="sk-SK" dirty="0"/>
          </a:p>
        </p:txBody>
      </p:sp>
      <p:sp>
        <p:nvSpPr>
          <p:cNvPr id="3" name="Zástupný symbol obsahu 2"/>
          <p:cNvSpPr>
            <a:spLocks noGrp="1"/>
          </p:cNvSpPr>
          <p:nvPr>
            <p:ph idx="1"/>
          </p:nvPr>
        </p:nvSpPr>
        <p:spPr/>
        <p:txBody>
          <a:bodyPr>
            <a:normAutofit/>
          </a:bodyPr>
          <a:lstStyle/>
          <a:p>
            <a:r>
              <a:rPr lang="sk-SK" sz="2800" dirty="0" smtClean="0">
                <a:solidFill>
                  <a:schemeClr val="bg1"/>
                </a:solidFill>
                <a:latin typeface="Andalus" pitchFamily="18" charset="-78"/>
                <a:cs typeface="Andalus" pitchFamily="18" charset="-78"/>
              </a:rPr>
              <a:t>Snaha o využitie objavov v praxi. </a:t>
            </a:r>
          </a:p>
          <a:p>
            <a:r>
              <a:rPr lang="sk-SK" sz="2800" dirty="0" smtClean="0">
                <a:solidFill>
                  <a:schemeClr val="bg1"/>
                </a:solidFill>
                <a:latin typeface="Andalus" pitchFamily="18" charset="-78"/>
                <a:cs typeface="Andalus" pitchFamily="18" charset="-78"/>
              </a:rPr>
              <a:t>Hlavnými centrami vedeckého života – </a:t>
            </a:r>
            <a:r>
              <a:rPr lang="sk-SK" sz="2800" dirty="0" smtClean="0">
                <a:ln w="18415" cmpd="sng">
                  <a:solidFill>
                    <a:srgbClr val="00B0F0"/>
                  </a:solidFill>
                  <a:prstDash val="solid"/>
                </a:ln>
                <a:solidFill>
                  <a:srgbClr val="A722DC"/>
                </a:solidFill>
                <a:effectLst>
                  <a:outerShdw blurRad="63500" dir="3600000" algn="tl" rotWithShape="0">
                    <a:srgbClr val="000000">
                      <a:alpha val="70000"/>
                    </a:srgbClr>
                  </a:outerShdw>
                </a:effectLst>
                <a:latin typeface="Andalus" pitchFamily="18" charset="-78"/>
                <a:cs typeface="Andalus" pitchFamily="18" charset="-78"/>
              </a:rPr>
              <a:t>Londýn, Paríž. </a:t>
            </a:r>
          </a:p>
          <a:p>
            <a:pPr algn="ctr"/>
            <a:r>
              <a:rPr lang="sk-SK" sz="2800" dirty="0" smtClean="0">
                <a:solidFill>
                  <a:schemeClr val="bg1"/>
                </a:solidFill>
                <a:latin typeface="Andalus" pitchFamily="18" charset="-78"/>
                <a:cs typeface="Andalus" pitchFamily="18" charset="-78"/>
              </a:rPr>
              <a:t>Francúzsky osvietenci spisovali poznatky a  začali vydávať knižne tzv. </a:t>
            </a:r>
            <a:br>
              <a:rPr lang="sk-SK" sz="2800" dirty="0" smtClean="0">
                <a:solidFill>
                  <a:schemeClr val="bg1"/>
                </a:solidFill>
                <a:latin typeface="Andalus" pitchFamily="18" charset="-78"/>
                <a:cs typeface="Andalus" pitchFamily="18" charset="-78"/>
              </a:rPr>
            </a:br>
            <a:r>
              <a:rPr lang="sk-SK" sz="2800" dirty="0" smtClean="0">
                <a:ln w="18415" cmpd="sng">
                  <a:solidFill>
                    <a:srgbClr val="00B0F0"/>
                  </a:solidFill>
                  <a:prstDash val="solid"/>
                </a:ln>
                <a:solidFill>
                  <a:srgbClr val="A722DC"/>
                </a:solidFill>
                <a:effectLst>
                  <a:outerShdw blurRad="63500" dir="3600000" algn="tl" rotWithShape="0">
                    <a:srgbClr val="000000">
                      <a:alpha val="70000"/>
                    </a:srgbClr>
                  </a:outerShdw>
                </a:effectLst>
                <a:latin typeface="Andalus" pitchFamily="18" charset="-78"/>
                <a:cs typeface="Andalus" pitchFamily="18" charset="-78"/>
              </a:rPr>
              <a:t>Encyklopédiu</a:t>
            </a:r>
            <a:r>
              <a:rPr lang="sk-SK" sz="2800" dirty="0" smtClean="0">
                <a:solidFill>
                  <a:schemeClr val="bg1"/>
                </a:solidFill>
                <a:latin typeface="Andalus" pitchFamily="18" charset="-78"/>
                <a:cs typeface="Andalus" pitchFamily="18" charset="-78"/>
              </a:rPr>
              <a:t>. </a:t>
            </a:r>
            <a:endParaRPr lang="sk-SK" sz="2800" dirty="0">
              <a:ln w="18415" cmpd="sng">
                <a:solidFill>
                  <a:srgbClr val="00B0F0"/>
                </a:solidFill>
                <a:prstDash val="solid"/>
              </a:ln>
              <a:solidFill>
                <a:schemeClr val="bg1"/>
              </a:solidFill>
              <a:latin typeface="Andalus" pitchFamily="18" charset="-78"/>
              <a:cs typeface="Andalus" pitchFamily="18" charset="-78"/>
            </a:endParaRPr>
          </a:p>
        </p:txBody>
      </p:sp>
      <p:pic>
        <p:nvPicPr>
          <p:cNvPr id="19458" name="Picture 2" descr="http://www.martinus.sk/data/tovar/_l/77/l77054.jpg"/>
          <p:cNvPicPr>
            <a:picLocks noChangeAspect="1" noChangeArrowheads="1"/>
          </p:cNvPicPr>
          <p:nvPr/>
        </p:nvPicPr>
        <p:blipFill>
          <a:blip r:embed="rId2" cstate="print"/>
          <a:srcRect/>
          <a:stretch>
            <a:fillRect/>
          </a:stretch>
        </p:blipFill>
        <p:spPr bwMode="auto">
          <a:xfrm rot="20887792">
            <a:off x="1052939" y="4042177"/>
            <a:ext cx="1752600" cy="2270147"/>
          </a:xfrm>
          <a:prstGeom prst="rect">
            <a:avLst/>
          </a:prstGeom>
          <a:noFill/>
        </p:spPr>
      </p:pic>
      <p:pic>
        <p:nvPicPr>
          <p:cNvPr id="19460" name="Picture 4" descr="http://www.martinus.sk/data/tovar/_l/23/l23683.jpg"/>
          <p:cNvPicPr>
            <a:picLocks noChangeAspect="1" noChangeArrowheads="1"/>
          </p:cNvPicPr>
          <p:nvPr/>
        </p:nvPicPr>
        <p:blipFill>
          <a:blip r:embed="rId3" cstate="print"/>
          <a:srcRect/>
          <a:stretch>
            <a:fillRect/>
          </a:stretch>
        </p:blipFill>
        <p:spPr bwMode="auto">
          <a:xfrm>
            <a:off x="6752064" y="3568700"/>
            <a:ext cx="2239536" cy="3060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ln w="10541" cmpd="sng">
                  <a:solidFill>
                    <a:srgbClr val="A722DC"/>
                  </a:solidFill>
                  <a:prstDash val="solid"/>
                </a:ln>
                <a:solidFill>
                  <a:schemeClr val="bg1"/>
                </a:solidFill>
                <a:latin typeface="Andalus" pitchFamily="18" charset="-78"/>
                <a:cs typeface="Andalus" pitchFamily="18" charset="-78"/>
              </a:rPr>
              <a:t>ENCYKLOPÉDIA</a:t>
            </a:r>
            <a:endParaRPr lang="sk-SK" dirty="0"/>
          </a:p>
        </p:txBody>
      </p:sp>
      <p:sp>
        <p:nvSpPr>
          <p:cNvPr id="3" name="Zástupný symbol obsahu 2"/>
          <p:cNvSpPr>
            <a:spLocks noGrp="1"/>
          </p:cNvSpPr>
          <p:nvPr>
            <p:ph idx="1"/>
          </p:nvPr>
        </p:nvSpPr>
        <p:spPr/>
        <p:txBody>
          <a:bodyPr>
            <a:normAutofit/>
          </a:bodyPr>
          <a:lstStyle/>
          <a:p>
            <a:pPr algn="ctr">
              <a:buNone/>
            </a:pPr>
            <a:r>
              <a:rPr lang="sk-SK" sz="2800" i="1" dirty="0" smtClean="0">
                <a:solidFill>
                  <a:schemeClr val="bg1"/>
                </a:solidFill>
                <a:latin typeface="Andalus" pitchFamily="18" charset="-78"/>
                <a:cs typeface="Andalus" pitchFamily="18" charset="-78"/>
              </a:rPr>
              <a:t>Encyklopédia vychádzala 29 rokov. Bola populárna. Za štvrťstoročie vyšlo 25 000 výtlačkov . Mal obrovský finančný úspech, a to aj napriek tomu, že ho francúzske úrady často zakazovali. Nepáčili sa im niektoré časti. Proti Encyklopédii boli aj tí, ktorí neverili, že pomocou vedy sa dá dosiahnuť pokrok. Francúzska Encyklopédia sa stala vzorom pre podobné slovníky, ktoré v nasledujúcom storočí vychádzali v ďalších krajinách. </a:t>
            </a:r>
            <a:endParaRPr lang="sk-SK" sz="2800" i="1" dirty="0">
              <a:solidFill>
                <a:schemeClr val="bg1"/>
              </a:solidFill>
              <a:latin typeface="Andalus" pitchFamily="18" charset="-78"/>
              <a:cs typeface="Andalus"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4800" dirty="0" smtClean="0">
                <a:ln w="18415" cmpd="sng">
                  <a:solidFill>
                    <a:srgbClr val="FFFFFF"/>
                  </a:solidFill>
                  <a:prstDash val="solid"/>
                </a:ln>
                <a:solidFill>
                  <a:srgbClr val="A722DC"/>
                </a:solidFill>
                <a:effectLst>
                  <a:outerShdw blurRad="63500" dir="3600000" algn="tl" rotWithShape="0">
                    <a:srgbClr val="000000">
                      <a:alpha val="70000"/>
                    </a:srgbClr>
                  </a:outerShdw>
                </a:effectLst>
                <a:latin typeface="Andalus" pitchFamily="18" charset="-78"/>
                <a:cs typeface="Andalus" pitchFamily="18" charset="-78"/>
              </a:rPr>
              <a:t>DEISTI</a:t>
            </a:r>
            <a:endParaRPr lang="sk-SK" sz="4800" dirty="0">
              <a:ln w="18415" cmpd="sng">
                <a:solidFill>
                  <a:srgbClr val="FFFFFF"/>
                </a:solidFill>
                <a:prstDash val="solid"/>
              </a:ln>
              <a:solidFill>
                <a:srgbClr val="A722DC"/>
              </a:solidFill>
              <a:effectLst>
                <a:outerShdw blurRad="63500" dir="3600000" algn="tl" rotWithShape="0">
                  <a:srgbClr val="000000">
                    <a:alpha val="70000"/>
                  </a:srgbClr>
                </a:outerShdw>
              </a:effectLst>
              <a:latin typeface="Andalus" pitchFamily="18" charset="-78"/>
              <a:cs typeface="Andalus" pitchFamily="18" charset="-78"/>
            </a:endParaRPr>
          </a:p>
        </p:txBody>
      </p:sp>
      <p:sp>
        <p:nvSpPr>
          <p:cNvPr id="3" name="Zástupný symbol obsahu 2"/>
          <p:cNvSpPr>
            <a:spLocks noGrp="1"/>
          </p:cNvSpPr>
          <p:nvPr>
            <p:ph idx="1"/>
          </p:nvPr>
        </p:nvSpPr>
        <p:spPr/>
        <p:txBody>
          <a:bodyPr>
            <a:normAutofit lnSpcReduction="10000"/>
          </a:bodyPr>
          <a:lstStyle/>
          <a:p>
            <a:r>
              <a:rPr lang="sk-SK" sz="2800" dirty="0" smtClean="0">
                <a:solidFill>
                  <a:schemeClr val="bg1"/>
                </a:solidFill>
                <a:latin typeface="Andalus" pitchFamily="18" charset="-78"/>
                <a:cs typeface="Andalus" pitchFamily="18" charset="-78"/>
              </a:rPr>
              <a:t>Tvrdili, že Boh existuje, že stvoril svet, ale po jeho stvorení už do ľudských osudov nezasahuje – </a:t>
            </a:r>
            <a:r>
              <a:rPr lang="sk-SK" sz="2800" dirty="0" smtClean="0">
                <a:ln>
                  <a:solidFill>
                    <a:srgbClr val="00B0F0"/>
                  </a:solidFill>
                </a:ln>
                <a:solidFill>
                  <a:srgbClr val="A722DC"/>
                </a:solidFill>
                <a:latin typeface="Andalus" pitchFamily="18" charset="-78"/>
                <a:cs typeface="Andalus" pitchFamily="18" charset="-78"/>
              </a:rPr>
              <a:t>osud závisí od ľudskej činnosti. </a:t>
            </a:r>
          </a:p>
          <a:p>
            <a:endParaRPr lang="sk-SK" sz="2800" dirty="0" smtClean="0">
              <a:ln>
                <a:solidFill>
                  <a:srgbClr val="00B0F0"/>
                </a:solidFill>
              </a:ln>
              <a:solidFill>
                <a:srgbClr val="A722DC"/>
              </a:solidFill>
              <a:latin typeface="Andalus" pitchFamily="18" charset="-78"/>
              <a:cs typeface="Andalus" pitchFamily="18" charset="-78"/>
            </a:endParaRPr>
          </a:p>
          <a:p>
            <a:pPr>
              <a:buNone/>
            </a:pPr>
            <a:r>
              <a:rPr lang="sk-SK" sz="2800" dirty="0" smtClean="0">
                <a:ln>
                  <a:solidFill>
                    <a:srgbClr val="00B0F0"/>
                  </a:solidFill>
                </a:ln>
                <a:solidFill>
                  <a:srgbClr val="A722DC"/>
                </a:solidFill>
                <a:latin typeface="Andalus" pitchFamily="18" charset="-78"/>
                <a:cs typeface="Andalus" pitchFamily="18" charset="-78"/>
              </a:rPr>
              <a:t>VOLTAIRE</a:t>
            </a:r>
          </a:p>
          <a:p>
            <a:pPr>
              <a:buNone/>
            </a:pPr>
            <a:r>
              <a:rPr lang="sk-SK" sz="2800" dirty="0" err="1" smtClean="0">
                <a:solidFill>
                  <a:schemeClr val="bg1"/>
                </a:solidFill>
                <a:latin typeface="Andalus" pitchFamily="18" charset="-78"/>
                <a:cs typeface="Andalus" pitchFamily="18" charset="-78"/>
              </a:rPr>
              <a:t>Fran</a:t>
            </a:r>
            <a:r>
              <a:rPr lang="sk-SK" sz="2800" dirty="0" smtClean="0">
                <a:solidFill>
                  <a:schemeClr val="bg1"/>
                </a:solidFill>
                <a:latin typeface="Andalus" pitchFamily="18" charset="-78"/>
                <a:cs typeface="Andalus" pitchFamily="18" charset="-78"/>
              </a:rPr>
              <a:t>. spisovateľ, filozof.</a:t>
            </a:r>
          </a:p>
          <a:p>
            <a:pPr>
              <a:buNone/>
            </a:pPr>
            <a:r>
              <a:rPr lang="sk-SK" sz="2800" dirty="0" smtClean="0">
                <a:solidFill>
                  <a:schemeClr val="bg1"/>
                </a:solidFill>
                <a:latin typeface="Andalus" pitchFamily="18" charset="-78"/>
                <a:cs typeface="Andalus" pitchFamily="18" charset="-78"/>
              </a:rPr>
              <a:t>Vesmír funguje podľa gravitačných </a:t>
            </a:r>
            <a:br>
              <a:rPr lang="sk-SK" sz="2800" dirty="0" smtClean="0">
                <a:solidFill>
                  <a:schemeClr val="bg1"/>
                </a:solidFill>
                <a:latin typeface="Andalus" pitchFamily="18" charset="-78"/>
                <a:cs typeface="Andalus" pitchFamily="18" charset="-78"/>
              </a:rPr>
            </a:br>
            <a:r>
              <a:rPr lang="sk-SK" sz="2800" dirty="0" smtClean="0">
                <a:solidFill>
                  <a:schemeClr val="bg1"/>
                </a:solidFill>
                <a:latin typeface="Andalus" pitchFamily="18" charset="-78"/>
                <a:cs typeface="Andalus" pitchFamily="18" charset="-78"/>
              </a:rPr>
              <a:t>zákonov. </a:t>
            </a:r>
          </a:p>
          <a:p>
            <a:pPr>
              <a:buNone/>
            </a:pPr>
            <a:r>
              <a:rPr lang="sk-SK" sz="2800" dirty="0" smtClean="0">
                <a:solidFill>
                  <a:schemeClr val="bg1"/>
                </a:solidFill>
                <a:latin typeface="Andalus" pitchFamily="18" charset="-78"/>
                <a:cs typeface="Andalus" pitchFamily="18" charset="-78"/>
              </a:rPr>
              <a:t>Svet sa má riadiť vedou, nie cirkvou a </a:t>
            </a:r>
            <a:br>
              <a:rPr lang="sk-SK" sz="2800" dirty="0" smtClean="0">
                <a:solidFill>
                  <a:schemeClr val="bg1"/>
                </a:solidFill>
                <a:latin typeface="Andalus" pitchFamily="18" charset="-78"/>
                <a:cs typeface="Andalus" pitchFamily="18" charset="-78"/>
              </a:rPr>
            </a:br>
            <a:r>
              <a:rPr lang="sk-SK" sz="2800" dirty="0" smtClean="0">
                <a:solidFill>
                  <a:schemeClr val="bg1"/>
                </a:solidFill>
                <a:latin typeface="Andalus" pitchFamily="18" charset="-78"/>
                <a:cs typeface="Andalus" pitchFamily="18" charset="-78"/>
              </a:rPr>
              <a:t>svojvôľou človeka. </a:t>
            </a:r>
            <a:endParaRPr lang="sk-SK" sz="2800" dirty="0">
              <a:solidFill>
                <a:schemeClr val="bg1"/>
              </a:solidFill>
              <a:latin typeface="Andalus" pitchFamily="18" charset="-78"/>
              <a:cs typeface="Andalus" pitchFamily="18" charset="-78"/>
            </a:endParaRPr>
          </a:p>
        </p:txBody>
      </p:sp>
      <p:pic>
        <p:nvPicPr>
          <p:cNvPr id="20482" name="Picture 2" descr="http://republicofletters.stanford.edu/img/voltaire/voltaire.png"/>
          <p:cNvPicPr>
            <a:picLocks noChangeAspect="1" noChangeArrowheads="1"/>
          </p:cNvPicPr>
          <p:nvPr/>
        </p:nvPicPr>
        <p:blipFill>
          <a:blip r:embed="rId2" cstate="print"/>
          <a:srcRect/>
          <a:stretch>
            <a:fillRect/>
          </a:stretch>
        </p:blipFill>
        <p:spPr bwMode="auto">
          <a:xfrm>
            <a:off x="6172200" y="2957512"/>
            <a:ext cx="2844455" cy="34432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7" presetClass="entr" presetSubtype="1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17" presetClass="entr" presetSubtype="10"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par>
                          <p:cTn id="23" fill="hold">
                            <p:stCondLst>
                              <p:cond delay="2000"/>
                            </p:stCondLst>
                            <p:childTnLst>
                              <p:par>
                                <p:cTn id="24" presetID="17" presetClass="entr" presetSubtype="10"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par>
                          <p:cTn id="28" fill="hold">
                            <p:stCondLst>
                              <p:cond delay="2500"/>
                            </p:stCondLst>
                            <p:childTnLst>
                              <p:par>
                                <p:cTn id="29" presetID="17" presetClass="entr" presetSubtype="1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par>
                          <p:cTn id="33" fill="hold">
                            <p:stCondLst>
                              <p:cond delay="3000"/>
                            </p:stCondLst>
                            <p:childTnLst>
                              <p:par>
                                <p:cTn id="34" presetID="5" presetClass="entr" presetSubtype="10" fill="hold" nodeType="afterEffect">
                                  <p:stCondLst>
                                    <p:cond delay="0"/>
                                  </p:stCondLst>
                                  <p:childTnLst>
                                    <p:set>
                                      <p:cBhvr>
                                        <p:cTn id="35" dur="1" fill="hold">
                                          <p:stCondLst>
                                            <p:cond delay="0"/>
                                          </p:stCondLst>
                                        </p:cTn>
                                        <p:tgtEl>
                                          <p:spTgt spid="20482"/>
                                        </p:tgtEl>
                                        <p:attrNameLst>
                                          <p:attrName>style.visibility</p:attrName>
                                        </p:attrNameLst>
                                      </p:cBhvr>
                                      <p:to>
                                        <p:strVal val="visible"/>
                                      </p:to>
                                    </p:set>
                                    <p:animEffect transition="in" filter="checkerboard(across)">
                                      <p:cBhvr>
                                        <p:cTn id="36"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smtClean="0">
                <a:ln w="18415" cmpd="sng">
                  <a:solidFill>
                    <a:srgbClr val="00B0F0"/>
                  </a:solidFill>
                  <a:prstDash val="solid"/>
                </a:ln>
                <a:solidFill>
                  <a:srgbClr val="A722DC"/>
                </a:solidFill>
                <a:effectLst>
                  <a:outerShdw blurRad="63500" dir="3600000" algn="tl" rotWithShape="0">
                    <a:srgbClr val="000000">
                      <a:alpha val="70000"/>
                    </a:srgbClr>
                  </a:outerShdw>
                </a:effectLst>
                <a:latin typeface="Andalus" pitchFamily="18" charset="-78"/>
                <a:cs typeface="Andalus" pitchFamily="18" charset="-78"/>
              </a:rPr>
              <a:t>Charles</a:t>
            </a:r>
            <a:r>
              <a:rPr lang="sk-SK" dirty="0" smtClean="0">
                <a:ln w="18415" cmpd="sng">
                  <a:solidFill>
                    <a:srgbClr val="00B0F0"/>
                  </a:solidFill>
                  <a:prstDash val="solid"/>
                </a:ln>
                <a:solidFill>
                  <a:srgbClr val="A722DC"/>
                </a:solidFill>
                <a:effectLst>
                  <a:outerShdw blurRad="63500" dir="3600000" algn="tl" rotWithShape="0">
                    <a:srgbClr val="000000">
                      <a:alpha val="70000"/>
                    </a:srgbClr>
                  </a:outerShdw>
                </a:effectLst>
                <a:latin typeface="Andalus" pitchFamily="18" charset="-78"/>
                <a:cs typeface="Andalus" pitchFamily="18" charset="-78"/>
              </a:rPr>
              <a:t> Louis </a:t>
            </a:r>
            <a:r>
              <a:rPr lang="sk-SK" dirty="0" err="1" smtClean="0">
                <a:ln w="18415" cmpd="sng">
                  <a:solidFill>
                    <a:srgbClr val="00B0F0"/>
                  </a:solidFill>
                  <a:prstDash val="solid"/>
                </a:ln>
                <a:solidFill>
                  <a:srgbClr val="A722DC"/>
                </a:solidFill>
                <a:effectLst>
                  <a:outerShdw blurRad="63500" dir="3600000" algn="tl" rotWithShape="0">
                    <a:srgbClr val="000000">
                      <a:alpha val="70000"/>
                    </a:srgbClr>
                  </a:outerShdw>
                </a:effectLst>
                <a:latin typeface="Andalus" pitchFamily="18" charset="-78"/>
                <a:cs typeface="Andalus" pitchFamily="18" charset="-78"/>
              </a:rPr>
              <a:t>Montesquieu</a:t>
            </a:r>
            <a:endParaRPr lang="sk-SK" dirty="0">
              <a:ln w="18415" cmpd="sng">
                <a:solidFill>
                  <a:srgbClr val="00B0F0"/>
                </a:solidFill>
                <a:prstDash val="solid"/>
              </a:ln>
              <a:solidFill>
                <a:srgbClr val="A722DC"/>
              </a:solidFill>
              <a:effectLst>
                <a:outerShdw blurRad="63500" dir="3600000" algn="tl" rotWithShape="0">
                  <a:srgbClr val="000000">
                    <a:alpha val="70000"/>
                  </a:srgbClr>
                </a:outerShdw>
              </a:effectLst>
              <a:latin typeface="Andalus" pitchFamily="18" charset="-78"/>
              <a:cs typeface="Andalus" pitchFamily="18" charset="-78"/>
            </a:endParaRPr>
          </a:p>
        </p:txBody>
      </p:sp>
      <p:sp>
        <p:nvSpPr>
          <p:cNvPr id="3" name="Zástupný symbol obsahu 2"/>
          <p:cNvSpPr>
            <a:spLocks noGrp="1"/>
          </p:cNvSpPr>
          <p:nvPr>
            <p:ph idx="1"/>
          </p:nvPr>
        </p:nvSpPr>
        <p:spPr/>
        <p:txBody>
          <a:bodyPr>
            <a:normAutofit/>
          </a:bodyPr>
          <a:lstStyle/>
          <a:p>
            <a:r>
              <a:rPr lang="sk-SK" sz="2800" dirty="0" smtClean="0">
                <a:solidFill>
                  <a:schemeClr val="bg1"/>
                </a:solidFill>
                <a:latin typeface="Andalus" pitchFamily="18" charset="-78"/>
                <a:cs typeface="Andalus" pitchFamily="18" charset="-78"/>
              </a:rPr>
              <a:t>Tvrdil, že aj povahu človeka možno rozpoznať. </a:t>
            </a:r>
          </a:p>
          <a:p>
            <a:r>
              <a:rPr lang="sk-SK" sz="2800" dirty="0" smtClean="0">
                <a:solidFill>
                  <a:schemeClr val="bg1"/>
                </a:solidFill>
                <a:latin typeface="Andalus" pitchFamily="18" charset="-78"/>
                <a:cs typeface="Andalus" pitchFamily="18" charset="-78"/>
              </a:rPr>
              <a:t>Možno skúmať jeho znaky správania a konania. </a:t>
            </a:r>
          </a:p>
          <a:p>
            <a:r>
              <a:rPr lang="sk-SK" sz="2800" dirty="0" smtClean="0">
                <a:solidFill>
                  <a:schemeClr val="bg1"/>
                </a:solidFill>
                <a:latin typeface="Andalus" pitchFamily="18" charset="-78"/>
                <a:cs typeface="Andalus" pitchFamily="18" charset="-78"/>
              </a:rPr>
              <a:t>Chcel zostaviť pravidlá pre </a:t>
            </a:r>
            <a:br>
              <a:rPr lang="sk-SK" sz="2800" dirty="0" smtClean="0">
                <a:solidFill>
                  <a:schemeClr val="bg1"/>
                </a:solidFill>
                <a:latin typeface="Andalus" pitchFamily="18" charset="-78"/>
                <a:cs typeface="Andalus" pitchFamily="18" charset="-78"/>
              </a:rPr>
            </a:br>
            <a:r>
              <a:rPr lang="sk-SK" sz="2800" dirty="0" smtClean="0">
                <a:solidFill>
                  <a:schemeClr val="bg1"/>
                </a:solidFill>
                <a:latin typeface="Andalus" pitchFamily="18" charset="-78"/>
                <a:cs typeface="Andalus" pitchFamily="18" charset="-78"/>
              </a:rPr>
              <a:t>„</a:t>
            </a:r>
            <a:r>
              <a:rPr lang="sk-SK" sz="2800" b="1" dirty="0" smtClean="0">
                <a:solidFill>
                  <a:srgbClr val="00B0F0"/>
                </a:solidFill>
                <a:latin typeface="Andalus" pitchFamily="18" charset="-78"/>
                <a:cs typeface="Andalus" pitchFamily="18" charset="-78"/>
              </a:rPr>
              <a:t>rozumnú vládu</a:t>
            </a:r>
            <a:r>
              <a:rPr lang="sk-SK" sz="2800" dirty="0" smtClean="0">
                <a:solidFill>
                  <a:schemeClr val="bg1"/>
                </a:solidFill>
                <a:latin typeface="Andalus" pitchFamily="18" charset="-78"/>
                <a:cs typeface="Andalus" pitchFamily="18" charset="-78"/>
              </a:rPr>
              <a:t>“</a:t>
            </a:r>
            <a:endParaRPr lang="sk-SK" sz="2800" dirty="0">
              <a:solidFill>
                <a:schemeClr val="bg1"/>
              </a:solidFill>
              <a:latin typeface="Andalus" pitchFamily="18" charset="-78"/>
              <a:cs typeface="Andalus" pitchFamily="18" charset="-78"/>
            </a:endParaRPr>
          </a:p>
        </p:txBody>
      </p:sp>
      <p:pic>
        <p:nvPicPr>
          <p:cNvPr id="22530" name="Picture 2" descr="http://www.notablebiographies.com/images/uewb_07_img0497.jpg"/>
          <p:cNvPicPr>
            <a:picLocks noChangeAspect="1" noChangeArrowheads="1"/>
          </p:cNvPicPr>
          <p:nvPr/>
        </p:nvPicPr>
        <p:blipFill>
          <a:blip r:embed="rId2" cstate="print"/>
          <a:srcRect/>
          <a:stretch>
            <a:fillRect/>
          </a:stretch>
        </p:blipFill>
        <p:spPr bwMode="auto">
          <a:xfrm>
            <a:off x="5791200" y="2819400"/>
            <a:ext cx="2895600" cy="35433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960"/>
                            </p:stCondLst>
                            <p:childTnLst>
                              <p:par>
                                <p:cTn id="11" presetID="17" presetClass="entr" presetSubtype="1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1460"/>
                            </p:stCondLst>
                            <p:childTnLst>
                              <p:par>
                                <p:cTn id="16" presetID="17" presetClass="entr" presetSubtype="1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20" fill="hold">
                            <p:stCondLst>
                              <p:cond delay="1960"/>
                            </p:stCondLst>
                            <p:childTnLst>
                              <p:par>
                                <p:cTn id="21" presetID="17" presetClass="entr" presetSubtype="1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par>
                          <p:cTn id="25" fill="hold">
                            <p:stCondLst>
                              <p:cond delay="2460"/>
                            </p:stCondLst>
                            <p:childTnLst>
                              <p:par>
                                <p:cTn id="26" presetID="5" presetClass="entr" presetSubtype="10" fill="hold" nodeType="afterEffect">
                                  <p:stCondLst>
                                    <p:cond delay="0"/>
                                  </p:stCondLst>
                                  <p:childTnLst>
                                    <p:set>
                                      <p:cBhvr>
                                        <p:cTn id="27" dur="1" fill="hold">
                                          <p:stCondLst>
                                            <p:cond delay="0"/>
                                          </p:stCondLst>
                                        </p:cTn>
                                        <p:tgtEl>
                                          <p:spTgt spid="22530"/>
                                        </p:tgtEl>
                                        <p:attrNameLst>
                                          <p:attrName>style.visibility</p:attrName>
                                        </p:attrNameLst>
                                      </p:cBhvr>
                                      <p:to>
                                        <p:strVal val="visible"/>
                                      </p:to>
                                    </p:set>
                                    <p:animEffect transition="in" filter="checkerboard(across)">
                                      <p:cBhvr>
                                        <p:cTn id="28"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ln w="10541" cmpd="sng">
                  <a:solidFill>
                    <a:srgbClr val="A722DC"/>
                  </a:solidFill>
                  <a:prstDash val="solid"/>
                </a:ln>
                <a:solidFill>
                  <a:schemeClr val="bg1"/>
                </a:solidFill>
                <a:latin typeface="Andalus" pitchFamily="18" charset="-78"/>
                <a:cs typeface="Andalus" pitchFamily="18" charset="-78"/>
              </a:rPr>
              <a:t>OSVIETENSTVO</a:t>
            </a:r>
            <a:endParaRPr lang="sk-SK" dirty="0"/>
          </a:p>
        </p:txBody>
      </p:sp>
      <p:sp>
        <p:nvSpPr>
          <p:cNvPr id="3" name="Zástupný symbol obsahu 2"/>
          <p:cNvSpPr>
            <a:spLocks noGrp="1"/>
          </p:cNvSpPr>
          <p:nvPr>
            <p:ph idx="1"/>
          </p:nvPr>
        </p:nvSpPr>
        <p:spPr/>
        <p:txBody>
          <a:bodyPr>
            <a:normAutofit/>
          </a:bodyPr>
          <a:lstStyle/>
          <a:p>
            <a:r>
              <a:rPr lang="sk-SK" sz="2800" dirty="0" smtClean="0">
                <a:solidFill>
                  <a:schemeClr val="bg1"/>
                </a:solidFill>
                <a:latin typeface="Andalus" pitchFamily="18" charset="-78"/>
                <a:cs typeface="Andalus" pitchFamily="18" charset="-78"/>
              </a:rPr>
              <a:t>Rástol záujem o poznatky.</a:t>
            </a:r>
          </a:p>
          <a:p>
            <a:endParaRPr lang="sk-SK" sz="2800" dirty="0" smtClean="0">
              <a:solidFill>
                <a:schemeClr val="bg1"/>
              </a:solidFill>
              <a:latin typeface="Andalus" pitchFamily="18" charset="-78"/>
              <a:cs typeface="Andalus" pitchFamily="18" charset="-78"/>
            </a:endParaRPr>
          </a:p>
          <a:p>
            <a:endParaRPr lang="sk-SK" sz="2800" dirty="0" smtClean="0">
              <a:solidFill>
                <a:schemeClr val="bg1"/>
              </a:solidFill>
              <a:latin typeface="Andalus" pitchFamily="18" charset="-78"/>
              <a:cs typeface="Andalus" pitchFamily="18" charset="-78"/>
            </a:endParaRPr>
          </a:p>
          <a:p>
            <a:r>
              <a:rPr lang="sk-SK" sz="2800" dirty="0" smtClean="0">
                <a:solidFill>
                  <a:schemeClr val="bg1"/>
                </a:solidFill>
                <a:latin typeface="Andalus" pitchFamily="18" charset="-78"/>
                <a:cs typeface="Andalus" pitchFamily="18" charset="-78"/>
              </a:rPr>
              <a:t>Vo vzdelaní sa začínajú používať </a:t>
            </a:r>
            <a:r>
              <a:rPr lang="sk-SK" sz="2800" b="1" dirty="0" smtClean="0">
                <a:solidFill>
                  <a:srgbClr val="00B0F0"/>
                </a:solidFill>
                <a:latin typeface="Andalus" pitchFamily="18" charset="-78"/>
                <a:cs typeface="Andalus" pitchFamily="18" charset="-78"/>
              </a:rPr>
              <a:t>národné jazyky</a:t>
            </a:r>
            <a:r>
              <a:rPr lang="sk-SK" sz="2800" dirty="0" smtClean="0">
                <a:solidFill>
                  <a:schemeClr val="bg1"/>
                </a:solidFill>
                <a:latin typeface="Andalus" pitchFamily="18" charset="-78"/>
                <a:cs typeface="Andalus" pitchFamily="18" charset="-78"/>
              </a:rPr>
              <a:t>.</a:t>
            </a:r>
          </a:p>
          <a:p>
            <a:endParaRPr lang="sk-SK" sz="2800" dirty="0" smtClean="0">
              <a:solidFill>
                <a:schemeClr val="bg1"/>
              </a:solidFill>
              <a:latin typeface="Andalus" pitchFamily="18" charset="-78"/>
              <a:cs typeface="Andalus" pitchFamily="18" charset="-78"/>
            </a:endParaRPr>
          </a:p>
          <a:p>
            <a:r>
              <a:rPr lang="sk-SK" sz="2800" b="1" dirty="0" smtClean="0">
                <a:solidFill>
                  <a:srgbClr val="00B0F0"/>
                </a:solidFill>
                <a:latin typeface="Andalus" pitchFamily="18" charset="-78"/>
                <a:cs typeface="Andalus" pitchFamily="18" charset="-78"/>
              </a:rPr>
              <a:t>Osvietenský absolutizmus </a:t>
            </a:r>
            <a:r>
              <a:rPr lang="sk-SK" sz="2800" dirty="0" smtClean="0">
                <a:solidFill>
                  <a:schemeClr val="bg1"/>
                </a:solidFill>
                <a:latin typeface="Andalus" pitchFamily="18" charset="-78"/>
                <a:cs typeface="Andalus" pitchFamily="18" charset="-78"/>
              </a:rPr>
              <a:t>– panovník mal neobmedzenú moc a zavádzal osvietenské reformy.    </a:t>
            </a:r>
          </a:p>
          <a:p>
            <a:r>
              <a:rPr lang="sk-SK" sz="2800" b="1" dirty="0" smtClean="0">
                <a:solidFill>
                  <a:srgbClr val="00B0F0"/>
                </a:solidFill>
                <a:latin typeface="Andalus" pitchFamily="18" charset="-78"/>
                <a:cs typeface="Andalus" pitchFamily="18" charset="-78"/>
              </a:rPr>
              <a:t>Osvietenské reformy </a:t>
            </a:r>
            <a:r>
              <a:rPr lang="sk-SK" sz="2800" dirty="0" smtClean="0">
                <a:solidFill>
                  <a:schemeClr val="bg1"/>
                </a:solidFill>
                <a:latin typeface="Andalus" pitchFamily="18" charset="-78"/>
                <a:cs typeface="Andalus" pitchFamily="18" charset="-78"/>
              </a:rPr>
              <a:t>podporovali vedeckú, literárnu a technickú činnosť. </a:t>
            </a:r>
            <a:endParaRPr lang="sk-SK" sz="2800" dirty="0">
              <a:solidFill>
                <a:schemeClr val="bg1"/>
              </a:solidFill>
              <a:latin typeface="Andalus" pitchFamily="18" charset="-78"/>
              <a:cs typeface="Andalus" pitchFamily="18" charset="-78"/>
            </a:endParaRPr>
          </a:p>
        </p:txBody>
      </p:sp>
      <p:sp>
        <p:nvSpPr>
          <p:cNvPr id="4" name="Šípka dolu 3"/>
          <p:cNvSpPr/>
          <p:nvPr/>
        </p:nvSpPr>
        <p:spPr>
          <a:xfrm>
            <a:off x="2057400" y="2133600"/>
            <a:ext cx="609600" cy="457200"/>
          </a:xfrm>
          <a:prstGeom prst="down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sk-SK"/>
          </a:p>
        </p:txBody>
      </p:sp>
      <p:sp>
        <p:nvSpPr>
          <p:cNvPr id="5" name="BlokTextu 4"/>
          <p:cNvSpPr txBox="1"/>
          <p:nvPr/>
        </p:nvSpPr>
        <p:spPr>
          <a:xfrm>
            <a:off x="990600" y="2667000"/>
            <a:ext cx="3246402" cy="523220"/>
          </a:xfrm>
          <a:prstGeom prst="rect">
            <a:avLst/>
          </a:prstGeom>
          <a:noFill/>
        </p:spPr>
        <p:txBody>
          <a:bodyPr wrap="none" rtlCol="0">
            <a:spAutoFit/>
          </a:bodyPr>
          <a:lstStyle/>
          <a:p>
            <a:r>
              <a:rPr lang="sk-SK" sz="2800" dirty="0" smtClean="0">
                <a:solidFill>
                  <a:schemeClr val="bg1"/>
                </a:solidFill>
                <a:latin typeface="Andalus" pitchFamily="18" charset="-78"/>
                <a:cs typeface="Andalus" pitchFamily="18" charset="-78"/>
              </a:rPr>
              <a:t>Zberateľská horúčka</a:t>
            </a:r>
            <a:endParaRPr lang="sk-SK" sz="2800" dirty="0">
              <a:solidFill>
                <a:schemeClr val="bg1"/>
              </a:solidFill>
              <a:latin typeface="Andalus" pitchFamily="18" charset="-78"/>
              <a:cs typeface="Andalus" pitchFamily="18" charset="-78"/>
            </a:endParaRPr>
          </a:p>
        </p:txBody>
      </p:sp>
      <p:pic>
        <p:nvPicPr>
          <p:cNvPr id="6" name="Obrázok 5" descr="knihy.gif"/>
          <p:cNvPicPr>
            <a:picLocks noChangeAspect="1"/>
          </p:cNvPicPr>
          <p:nvPr/>
        </p:nvPicPr>
        <p:blipFill>
          <a:blip r:embed="rId2" cstate="print"/>
          <a:stretch>
            <a:fillRect/>
          </a:stretch>
        </p:blipFill>
        <p:spPr>
          <a:xfrm>
            <a:off x="6146268" y="762000"/>
            <a:ext cx="2692932" cy="2057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520"/>
                            </p:stCondLst>
                            <p:childTnLst>
                              <p:par>
                                <p:cTn id="11" presetID="3" presetClass="entr" presetSubtype="1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500"/>
                                        <p:tgtEl>
                                          <p:spTgt spid="3">
                                            <p:txEl>
                                              <p:pRg st="0" end="0"/>
                                            </p:txEl>
                                          </p:spTgt>
                                        </p:tgtEl>
                                      </p:cBhvr>
                                    </p:animEffect>
                                  </p:childTnLst>
                                </p:cTn>
                              </p:par>
                            </p:childTnLst>
                          </p:cTn>
                        </p:par>
                        <p:par>
                          <p:cTn id="14" fill="hold">
                            <p:stCondLst>
                              <p:cond delay="1020"/>
                            </p:stCondLst>
                            <p:childTnLst>
                              <p:par>
                                <p:cTn id="15" presetID="47"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020"/>
                            </p:stCondLst>
                            <p:childTnLst>
                              <p:par>
                                <p:cTn id="21" presetID="17" presetClass="entr" presetSubtype="1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strVal val="#ppt_h"/>
                                          </p:val>
                                        </p:tav>
                                        <p:tav tm="100000">
                                          <p:val>
                                            <p:strVal val="#ppt_h"/>
                                          </p:val>
                                        </p:tav>
                                      </p:tavLst>
                                    </p:anim>
                                  </p:childTnLst>
                                </p:cTn>
                              </p:par>
                            </p:childTnLst>
                          </p:cTn>
                        </p:par>
                        <p:par>
                          <p:cTn id="25" fill="hold">
                            <p:stCondLst>
                              <p:cond delay="2520"/>
                            </p:stCondLst>
                            <p:childTnLst>
                              <p:par>
                                <p:cTn id="26" presetID="3" presetClass="entr" presetSubtype="10"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linds(horizontal)">
                                      <p:cBhvr>
                                        <p:cTn id="28" dur="500"/>
                                        <p:tgtEl>
                                          <p:spTgt spid="3">
                                            <p:txEl>
                                              <p:pRg st="3" end="3"/>
                                            </p:txEl>
                                          </p:spTgt>
                                        </p:tgtEl>
                                      </p:cBhvr>
                                    </p:animEffect>
                                  </p:childTnLst>
                                </p:cTn>
                              </p:par>
                            </p:childTnLst>
                          </p:cTn>
                        </p:par>
                        <p:par>
                          <p:cTn id="29" fill="hold">
                            <p:stCondLst>
                              <p:cond delay="3020"/>
                            </p:stCondLst>
                            <p:childTnLst>
                              <p:par>
                                <p:cTn id="30" presetID="3" presetClass="entr" presetSubtype="10"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par>
                          <p:cTn id="33" fill="hold">
                            <p:stCondLst>
                              <p:cond delay="3520"/>
                            </p:stCondLst>
                            <p:childTnLst>
                              <p:par>
                                <p:cTn id="34" presetID="3" presetClass="entr" presetSubtype="10"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linds(horizontal)">
                                      <p:cBhvr>
                                        <p:cTn id="36" dur="500"/>
                                        <p:tgtEl>
                                          <p:spTgt spid="3">
                                            <p:txEl>
                                              <p:pRg st="6" end="6"/>
                                            </p:txEl>
                                          </p:spTgt>
                                        </p:tgtEl>
                                      </p:cBhvr>
                                    </p:animEffect>
                                  </p:childTnLst>
                                </p:cTn>
                              </p:par>
                            </p:childTnLst>
                          </p:cTn>
                        </p:par>
                        <p:par>
                          <p:cTn id="37" fill="hold">
                            <p:stCondLst>
                              <p:cond delay="4020"/>
                            </p:stCondLst>
                            <p:childTnLst>
                              <p:par>
                                <p:cTn id="38" presetID="47"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animBg="1"/>
      <p:bldP spid="5" grpId="0"/>
    </p:bld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310</Words>
  <Application>Microsoft Office PowerPoint</Application>
  <PresentationFormat>Prezentácia na obrazovke (4:3)</PresentationFormat>
  <Paragraphs>48</Paragraphs>
  <Slides>9</Slides>
  <Notes>1</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9</vt:i4>
      </vt:variant>
    </vt:vector>
  </HeadingPairs>
  <TitlesOfParts>
    <vt:vector size="15" baseType="lpstr">
      <vt:lpstr>Andalus</vt:lpstr>
      <vt:lpstr>Arial</vt:lpstr>
      <vt:lpstr>Calibri</vt:lpstr>
      <vt:lpstr>Harlow Solid Italic</vt:lpstr>
      <vt:lpstr>Monotype Corsiva</vt:lpstr>
      <vt:lpstr>Motív Office</vt:lpstr>
      <vt:lpstr>Vek rozumu –  OSVIETENSTVO</vt:lpstr>
      <vt:lpstr>Vedecké pokroky</vt:lpstr>
      <vt:lpstr>OSVIETENSTVO</vt:lpstr>
      <vt:lpstr>Zákon zemskej príťažlivosti</vt:lpstr>
      <vt:lpstr>OSVIETENSTVO</vt:lpstr>
      <vt:lpstr>ENCYKLOPÉDIA</vt:lpstr>
      <vt:lpstr>DEISTI</vt:lpstr>
      <vt:lpstr>Charles Louis Montesquieu</vt:lpstr>
      <vt:lpstr>OSVIETENSTVO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Lukáš Gyepes</dc:creator>
  <cp:lastModifiedBy>MS Vinbarg</cp:lastModifiedBy>
  <cp:revision>5</cp:revision>
  <dcterms:created xsi:type="dcterms:W3CDTF">2016-03-07T18:52:36Z</dcterms:created>
  <dcterms:modified xsi:type="dcterms:W3CDTF">2022-03-07T21:22:25Z</dcterms:modified>
</cp:coreProperties>
</file>