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3"/>
  </p:notes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2299-EFF7-44C7-82D7-22380865125D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5069A-C797-49E3-9D5F-30B64C7225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37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6840AA5-832C-412D-BF3B-7C438FCAD17B}" type="slidenum">
              <a:rPr lang="sk-SK" altLang="sk-SK" smtClean="0"/>
              <a:pPr eaLnBrk="1" hangingPunct="1">
                <a:defRPr/>
              </a:pPr>
              <a:t>6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0158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87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238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534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41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892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4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0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243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0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076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95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642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9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1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58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6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25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A823A7-7C76-421A-8042-F7384FEBBE86}" type="datetimeFigureOut">
              <a:rPr lang="sk-SK" smtClean="0"/>
              <a:t>16. 11. 2021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B1D0C7-A514-43E5-A950-A47132071E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46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63797" y="1679511"/>
            <a:ext cx="7142240" cy="1735146"/>
          </a:xfrm>
        </p:spPr>
        <p:txBody>
          <a:bodyPr/>
          <a:lstStyle/>
          <a:p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Kolmice, rovnobežky rôznobežky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5951" y="4674637"/>
            <a:ext cx="2482116" cy="303762"/>
          </a:xfrm>
        </p:spPr>
        <p:txBody>
          <a:bodyPr>
            <a:noAutofit/>
          </a:bodyPr>
          <a:lstStyle/>
          <a:p>
            <a:r>
              <a:rPr lang="sk-SK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5.ročník</a:t>
            </a:r>
          </a:p>
        </p:txBody>
      </p:sp>
    </p:spTree>
    <p:extLst>
      <p:ext uri="{BB962C8B-B14F-4D97-AF65-F5344CB8AC3E}">
        <p14:creationId xmlns:p14="http://schemas.microsoft.com/office/powerpoint/2010/main" val="131268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965201" y="638175"/>
            <a:ext cx="1039948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u="sng" dirty="0">
                <a:solidFill>
                  <a:schemeClr val="accent4">
                    <a:lumMod val="75000"/>
                  </a:schemeClr>
                </a:solidFill>
              </a:rPr>
              <a:t>Úloha 2</a:t>
            </a:r>
            <a:r>
              <a:rPr lang="sk-SK" altLang="sk-SK" sz="2800" b="1" u="sng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Narysuj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sk-SK" altLang="sk-SK" sz="2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a mimo nej bod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R.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Bodom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narysuj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rôznobežnú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s priamkou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p.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Ich priesečník označ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P.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Rôznobežnosť zapíš.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3318348" y="2709741"/>
            <a:ext cx="5099372" cy="2510081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997504" y="2309691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p</a:t>
            </a:r>
          </a:p>
        </p:txBody>
      </p:sp>
      <p:cxnSp>
        <p:nvCxnSpPr>
          <p:cNvPr id="5" name="Rovná spojnica 4"/>
          <p:cNvCxnSpPr>
            <a:cxnSpLocks noChangeShapeType="1"/>
          </p:cNvCxnSpPr>
          <p:nvPr/>
        </p:nvCxnSpPr>
        <p:spPr bwMode="auto">
          <a:xfrm rot="16200000" flipH="1">
            <a:off x="3810321" y="3672158"/>
            <a:ext cx="142875" cy="1428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Rovná spojnica 5"/>
          <p:cNvCxnSpPr>
            <a:cxnSpLocks noChangeShapeType="1"/>
          </p:cNvCxnSpPr>
          <p:nvPr/>
        </p:nvCxnSpPr>
        <p:spPr bwMode="auto">
          <a:xfrm rot="5400000">
            <a:off x="3794625" y="3671811"/>
            <a:ext cx="142875" cy="1428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3603175" y="3262595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/>
              <a:t>R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02177" y="3612168"/>
            <a:ext cx="5202836" cy="779444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882741" y="434113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r</a:t>
            </a:r>
          </a:p>
        </p:txBody>
      </p:sp>
      <p:cxnSp>
        <p:nvCxnSpPr>
          <p:cNvPr id="10" name="Rovná spojnica 9"/>
          <p:cNvCxnSpPr>
            <a:cxnSpLocks noChangeShapeType="1"/>
          </p:cNvCxnSpPr>
          <p:nvPr/>
        </p:nvCxnSpPr>
        <p:spPr bwMode="auto">
          <a:xfrm rot="5400000">
            <a:off x="5631657" y="4036219"/>
            <a:ext cx="21431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24501" y="4143376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/>
              <a:t>P</a:t>
            </a:r>
          </a:p>
        </p:txBody>
      </p:sp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8921329" y="3574287"/>
            <a:ext cx="2500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k-SK" altLang="sk-SK" dirty="0">
                <a:cs typeface="Arial" panose="020B0604020202020204" pitchFamily="34" charset="0"/>
              </a:rPr>
              <a:t>p ǁ 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cs typeface="Arial" panose="020B0604020202020204" pitchFamily="34" charset="0"/>
              </a:rPr>
              <a:t>p ∩ r =</a:t>
            </a:r>
            <a:r>
              <a:rPr lang="en-US" altLang="sk-SK" dirty="0">
                <a:cs typeface="Arial" panose="020B0604020202020204" pitchFamily="34" charset="0"/>
              </a:rPr>
              <a:t>{</a:t>
            </a:r>
            <a:r>
              <a:rPr lang="sk-SK" altLang="sk-SK" dirty="0">
                <a:cs typeface="Arial" panose="020B0604020202020204" pitchFamily="34" charset="0"/>
              </a:rPr>
              <a:t>P</a:t>
            </a:r>
            <a:r>
              <a:rPr lang="en-US" altLang="sk-SK" dirty="0">
                <a:cs typeface="Arial" panose="020B0604020202020204" pitchFamily="34" charset="0"/>
              </a:rPr>
              <a:t>}</a:t>
            </a:r>
            <a:endParaRPr lang="sk-SK" altLang="sk-SK" dirty="0">
              <a:cs typeface="Arial" panose="020B0604020202020204" pitchFamily="34" charset="0"/>
            </a:endParaRPr>
          </a:p>
        </p:txBody>
      </p:sp>
      <p:cxnSp>
        <p:nvCxnSpPr>
          <p:cNvPr id="13" name="Rovná spojnica 12"/>
          <p:cNvCxnSpPr>
            <a:cxnSpLocks noChangeShapeType="1"/>
          </p:cNvCxnSpPr>
          <p:nvPr/>
        </p:nvCxnSpPr>
        <p:spPr bwMode="auto">
          <a:xfrm flipH="1">
            <a:off x="9315015" y="3703581"/>
            <a:ext cx="246195" cy="28574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BlokTextu 13"/>
          <p:cNvSpPr txBox="1"/>
          <p:nvPr/>
        </p:nvSpPr>
        <p:spPr>
          <a:xfrm>
            <a:off x="9438112" y="2727445"/>
            <a:ext cx="18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 rôznobežné</a:t>
            </a:r>
          </a:p>
        </p:txBody>
      </p:sp>
      <p:cxnSp>
        <p:nvCxnSpPr>
          <p:cNvPr id="15" name="Rovná spojovacia šípka 14"/>
          <p:cNvCxnSpPr/>
          <p:nvPr/>
        </p:nvCxnSpPr>
        <p:spPr>
          <a:xfrm flipH="1">
            <a:off x="9539881" y="3078411"/>
            <a:ext cx="411950" cy="503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8611485" y="5129015"/>
            <a:ext cx="18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Priesečník</a:t>
            </a:r>
          </a:p>
        </p:txBody>
      </p:sp>
      <p:cxnSp>
        <p:nvCxnSpPr>
          <p:cNvPr id="18" name="Rovná spojovacia šípka 17"/>
          <p:cNvCxnSpPr/>
          <p:nvPr/>
        </p:nvCxnSpPr>
        <p:spPr>
          <a:xfrm flipV="1">
            <a:off x="9094598" y="4541160"/>
            <a:ext cx="372770" cy="66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1" grpId="0"/>
      <p:bldP spid="12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90846" y="2934586"/>
            <a:ext cx="9112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 za pozornosť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6911163" y="5369442"/>
            <a:ext cx="429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Vypracovala : Mgr. Anna Trilcová</a:t>
            </a:r>
          </a:p>
        </p:txBody>
      </p:sp>
    </p:spTree>
    <p:extLst>
      <p:ext uri="{BB962C8B-B14F-4D97-AF65-F5344CB8AC3E}">
        <p14:creationId xmlns:p14="http://schemas.microsoft.com/office/powerpoint/2010/main" val="114676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64534" y="925032"/>
            <a:ext cx="1095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Kolmice, rovnobežky, rôznobežky – sú dvojice priamok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988827" y="1594884"/>
            <a:ext cx="103029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rysovanie kolmíc používame pravítko s ryskou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rysovanie rovnobežiek používame 2 pravítka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rysovanie rôznobežiek postačí 1 ľubovoľné pravítko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Kolmica a rôznobežky majú jeden spoločný bod - priesečník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Rovnobežky sú priamky, ktoré nemajú žiadny spoločný bod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Úlohy budeme nielen rysovať, ale aj zapisovať pomocou matematických   </a:t>
            </a:r>
          </a:p>
          <a:p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značiek</a:t>
            </a:r>
          </a:p>
        </p:txBody>
      </p:sp>
    </p:spTree>
    <p:extLst>
      <p:ext uri="{BB962C8B-B14F-4D97-AF65-F5344CB8AC3E}">
        <p14:creationId xmlns:p14="http://schemas.microsoft.com/office/powerpoint/2010/main" val="27039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46298" y="451892"/>
            <a:ext cx="429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Matematické značky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616149" y="1339687"/>
            <a:ext cx="868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 k, m, a, b  ...                 - </a:t>
            </a: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označenie priamok  </a:t>
            </a:r>
          </a:p>
          <a:p>
            <a:endParaRPr lang="sk-SK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B, C, M,   ...                  </a:t>
            </a: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označenie bodov</a:t>
            </a:r>
          </a:p>
          <a:p>
            <a:endParaRPr lang="sk-SK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...                  </a:t>
            </a: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označenie kolmosti</a:t>
            </a:r>
          </a:p>
          <a:p>
            <a:endParaRPr lang="sk-SK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ǁ            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   </a:t>
            </a:r>
            <a:r>
              <a:rPr lang="sk-SK" altLang="sk-SK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označenie rovnobežnosti</a:t>
            </a:r>
          </a:p>
          <a:p>
            <a:endParaRPr lang="sk-SK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sk-SK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ϵ           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                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leží, patrí</a:t>
            </a:r>
          </a:p>
          <a:p>
            <a:r>
              <a:rPr lang="sk-SK" altLang="sk-SK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ǁ          </a:t>
            </a:r>
            <a:r>
              <a:rPr lang="sk-SK" altLang="sk-SK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                 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označenie rôznobežnosti</a:t>
            </a:r>
          </a:p>
          <a:p>
            <a:r>
              <a:rPr lang="sk-SK" altLang="sk-SK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∩ </a:t>
            </a:r>
            <a:r>
              <a:rPr lang="sk-SK" altLang="sk-SK" sz="32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           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                 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označenie priesečníka 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                     </a:t>
            </a:r>
            <a:endParaRPr lang="sk-SK" altLang="sk-SK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3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1988289" y="2764464"/>
            <a:ext cx="0" cy="29771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1828801" y="3062176"/>
            <a:ext cx="318976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 flipV="1">
            <a:off x="1679946" y="5146172"/>
            <a:ext cx="467831" cy="2961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1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625342" y="512066"/>
            <a:ext cx="4354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Rysovanie kolmíc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34298" y="1242317"/>
            <a:ext cx="1079306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u="sng" dirty="0">
                <a:solidFill>
                  <a:schemeClr val="accent4">
                    <a:lumMod val="75000"/>
                  </a:schemeClr>
                </a:solidFill>
              </a:rPr>
              <a:t>Úloha1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Narysuj ľubovoľnú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p.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Zostroj ľubovoľnú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, ktorá bude </a:t>
            </a:r>
            <a:r>
              <a:rPr lang="sk-SK" altLang="sk-SK" sz="2400" u="sng" dirty="0">
                <a:solidFill>
                  <a:schemeClr val="accent4">
                    <a:lumMod val="75000"/>
                  </a:schemeClr>
                </a:solidFill>
              </a:rPr>
              <a:t>kolmá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na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p.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Kolmosť zapíš.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881314" y="3214688"/>
            <a:ext cx="5857875" cy="2500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82001" y="335756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p</a:t>
            </a:r>
          </a:p>
        </p:txBody>
      </p:sp>
      <p:pic>
        <p:nvPicPr>
          <p:cNvPr id="6" name="Picture 7" descr="trojuholní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2828">
            <a:off x="3021013" y="3579813"/>
            <a:ext cx="43846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524500" y="2643188"/>
            <a:ext cx="142875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81751" y="592931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r</a:t>
            </a: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8810627" y="3929063"/>
            <a:ext cx="16956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b="1" dirty="0">
                <a:cs typeface="Arial" panose="020B0604020202020204" pitchFamily="34" charset="0"/>
              </a:rPr>
              <a:t>p      r</a:t>
            </a:r>
          </a:p>
        </p:txBody>
      </p:sp>
      <p:cxnSp>
        <p:nvCxnSpPr>
          <p:cNvPr id="11" name="Rovná spojnica 10"/>
          <p:cNvCxnSpPr>
            <a:cxnSpLocks noChangeShapeType="1"/>
          </p:cNvCxnSpPr>
          <p:nvPr/>
        </p:nvCxnSpPr>
        <p:spPr bwMode="auto">
          <a:xfrm>
            <a:off x="9657184" y="4226767"/>
            <a:ext cx="6318" cy="487314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Rovná spojnica 12"/>
          <p:cNvCxnSpPr>
            <a:cxnSpLocks noChangeShapeType="1"/>
          </p:cNvCxnSpPr>
          <p:nvPr/>
        </p:nvCxnSpPr>
        <p:spPr bwMode="auto">
          <a:xfrm>
            <a:off x="9461241" y="4714081"/>
            <a:ext cx="483441" cy="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blúk 13"/>
          <p:cNvSpPr/>
          <p:nvPr/>
        </p:nvSpPr>
        <p:spPr bwMode="auto">
          <a:xfrm rot="20202264">
            <a:off x="4743450" y="3644900"/>
            <a:ext cx="2571750" cy="2000250"/>
          </a:xfrm>
          <a:prstGeom prst="arc">
            <a:avLst>
              <a:gd name="adj1" fmla="val 17380854"/>
              <a:gd name="adj2" fmla="val 2102834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6381750" y="3857625"/>
            <a:ext cx="71438" cy="7143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9810037" y="3110449"/>
            <a:ext cx="134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 kolmé</a:t>
            </a:r>
          </a:p>
        </p:txBody>
      </p:sp>
      <p:cxnSp>
        <p:nvCxnSpPr>
          <p:cNvPr id="22" name="Rovná spojovacia šípka 21"/>
          <p:cNvCxnSpPr/>
          <p:nvPr/>
        </p:nvCxnSpPr>
        <p:spPr>
          <a:xfrm flipH="1">
            <a:off x="9810037" y="3557588"/>
            <a:ext cx="396679" cy="45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0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5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26803" y="756946"/>
            <a:ext cx="1090583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k-SK" altLang="sk-SK" sz="2800" b="1" u="sng" dirty="0">
                <a:solidFill>
                  <a:schemeClr val="accent4">
                    <a:lumMod val="75000"/>
                  </a:schemeClr>
                </a:solidFill>
              </a:rPr>
              <a:t>Úloha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Narysuj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a bod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, ktorý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leží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priamke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. Zostroj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, ktorá bude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kolmá na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a prechádza bodom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K.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Kolmosť zapíš.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809876" y="4786313"/>
            <a:ext cx="6429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810626" y="4714875"/>
            <a:ext cx="42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p</a:t>
            </a:r>
          </a:p>
        </p:txBody>
      </p:sp>
      <p:cxnSp>
        <p:nvCxnSpPr>
          <p:cNvPr id="6" name="Rovná spojnica 5"/>
          <p:cNvCxnSpPr>
            <a:cxnSpLocks noChangeShapeType="1"/>
          </p:cNvCxnSpPr>
          <p:nvPr/>
        </p:nvCxnSpPr>
        <p:spPr bwMode="auto">
          <a:xfrm rot="5400000">
            <a:off x="5209382" y="4737894"/>
            <a:ext cx="21431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54625" y="485775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/>
              <a:t>K</a:t>
            </a:r>
          </a:p>
        </p:txBody>
      </p:sp>
      <p:pic>
        <p:nvPicPr>
          <p:cNvPr id="8" name="Picture 7" descr="trojuholní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22537"/>
            <a:ext cx="21209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303838" y="2544764"/>
            <a:ext cx="22226" cy="39970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Oblúk 9"/>
          <p:cNvSpPr/>
          <p:nvPr/>
        </p:nvSpPr>
        <p:spPr bwMode="auto">
          <a:xfrm rot="1146545">
            <a:off x="3624263" y="3921125"/>
            <a:ext cx="2571750" cy="2000250"/>
          </a:xfrm>
          <a:prstGeom prst="arc">
            <a:avLst>
              <a:gd name="adj1" fmla="val 16464823"/>
              <a:gd name="adj2" fmla="val 1994782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5595939" y="4429125"/>
            <a:ext cx="71437" cy="7143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41940" y="5858595"/>
            <a:ext cx="42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k</a:t>
            </a:r>
          </a:p>
        </p:txBody>
      </p:sp>
      <p:sp>
        <p:nvSpPr>
          <p:cNvPr id="13" name="BlokTextu 12"/>
          <p:cNvSpPr txBox="1">
            <a:spLocks noChangeArrowheads="1"/>
          </p:cNvSpPr>
          <p:nvPr/>
        </p:nvSpPr>
        <p:spPr bwMode="auto">
          <a:xfrm>
            <a:off x="6728792" y="2880520"/>
            <a:ext cx="4397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altLang="sk-SK" dirty="0">
                <a:cs typeface="Arial" panose="020B0604020202020204" pitchFamily="34" charset="0"/>
              </a:rPr>
              <a:t>p     k, K ϵ k, K </a:t>
            </a:r>
            <a:r>
              <a:rPr lang="el-GR" altLang="sk-SK" dirty="0">
                <a:cs typeface="Arial" panose="020B0604020202020204" pitchFamily="34" charset="0"/>
              </a:rPr>
              <a:t>ϵ</a:t>
            </a:r>
            <a:r>
              <a:rPr lang="sk-SK" altLang="sk-SK" dirty="0">
                <a:cs typeface="Arial" panose="020B0604020202020204" pitchFamily="34" charset="0"/>
              </a:rPr>
              <a:t> p</a:t>
            </a:r>
          </a:p>
        </p:txBody>
      </p:sp>
      <p:cxnSp>
        <p:nvCxnSpPr>
          <p:cNvPr id="14" name="Rovná spojnica 13"/>
          <p:cNvCxnSpPr>
            <a:cxnSpLocks noChangeShapeType="1"/>
          </p:cNvCxnSpPr>
          <p:nvPr/>
        </p:nvCxnSpPr>
        <p:spPr bwMode="auto">
          <a:xfrm rot="5400000">
            <a:off x="7524751" y="3429001"/>
            <a:ext cx="4286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Rovná spojnica 14"/>
          <p:cNvCxnSpPr>
            <a:cxnSpLocks noChangeShapeType="1"/>
          </p:cNvCxnSpPr>
          <p:nvPr/>
        </p:nvCxnSpPr>
        <p:spPr bwMode="auto">
          <a:xfrm flipV="1">
            <a:off x="7520473" y="3643314"/>
            <a:ext cx="429209" cy="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BlokTextu 17"/>
          <p:cNvSpPr txBox="1"/>
          <p:nvPr/>
        </p:nvSpPr>
        <p:spPr>
          <a:xfrm>
            <a:off x="7632346" y="2210699"/>
            <a:ext cx="134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 kolmé</a:t>
            </a:r>
          </a:p>
        </p:txBody>
      </p:sp>
      <p:cxnSp>
        <p:nvCxnSpPr>
          <p:cNvPr id="19" name="Rovná spojovacia šípka 18"/>
          <p:cNvCxnSpPr/>
          <p:nvPr/>
        </p:nvCxnSpPr>
        <p:spPr>
          <a:xfrm flipH="1">
            <a:off x="7739063" y="2572828"/>
            <a:ext cx="288518" cy="49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9512184" y="2453486"/>
            <a:ext cx="69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leží</a:t>
            </a:r>
          </a:p>
        </p:txBody>
      </p:sp>
      <p:cxnSp>
        <p:nvCxnSpPr>
          <p:cNvPr id="22" name="Rovná spojovacia šípka 21"/>
          <p:cNvCxnSpPr/>
          <p:nvPr/>
        </p:nvCxnSpPr>
        <p:spPr>
          <a:xfrm flipH="1">
            <a:off x="9141792" y="2822818"/>
            <a:ext cx="544468" cy="483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 animBg="1"/>
      <p:bldP spid="12" grpId="0"/>
      <p:bldP spid="13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813270" y="823237"/>
            <a:ext cx="1063689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k-SK" altLang="sk-SK" sz="2800" b="1" u="sng" dirty="0">
                <a:solidFill>
                  <a:schemeClr val="accent4">
                    <a:lumMod val="75000"/>
                  </a:schemeClr>
                </a:solidFill>
              </a:rPr>
              <a:t>Úloha 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Narysuj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, bod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, ktorý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neleží na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priamke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. Zostroj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kolmú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na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, ktorá prechádza bodom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B.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Kolmosť zapíš.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592852" y="3111990"/>
            <a:ext cx="3929063" cy="257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" name="Rovná spojnica 3"/>
          <p:cNvCxnSpPr>
            <a:cxnSpLocks noChangeShapeType="1"/>
          </p:cNvCxnSpPr>
          <p:nvPr/>
        </p:nvCxnSpPr>
        <p:spPr bwMode="auto">
          <a:xfrm>
            <a:off x="8150209" y="3157573"/>
            <a:ext cx="195263" cy="883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Rovná spojnica 4"/>
          <p:cNvCxnSpPr>
            <a:cxnSpLocks noChangeShapeType="1"/>
          </p:cNvCxnSpPr>
          <p:nvPr/>
        </p:nvCxnSpPr>
        <p:spPr bwMode="auto">
          <a:xfrm flipH="1">
            <a:off x="8248773" y="3029266"/>
            <a:ext cx="6771" cy="22433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7954947" y="253379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/>
              <a:t>B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52915" y="5283630"/>
            <a:ext cx="42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a</a:t>
            </a:r>
          </a:p>
        </p:txBody>
      </p:sp>
      <p:pic>
        <p:nvPicPr>
          <p:cNvPr id="8" name="Picture 7" descr="trojuholní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2223">
            <a:off x="6153135" y="3855042"/>
            <a:ext cx="43846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6339812" y="2695611"/>
            <a:ext cx="2214562" cy="3286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88985" y="5333691"/>
            <a:ext cx="42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b</a:t>
            </a:r>
          </a:p>
        </p:txBody>
      </p:sp>
      <p:sp>
        <p:nvSpPr>
          <p:cNvPr id="11" name="Oblúk 10"/>
          <p:cNvSpPr/>
          <p:nvPr/>
        </p:nvSpPr>
        <p:spPr bwMode="auto">
          <a:xfrm rot="19016046">
            <a:off x="6161218" y="3795336"/>
            <a:ext cx="2571750" cy="2174875"/>
          </a:xfrm>
          <a:prstGeom prst="arc">
            <a:avLst>
              <a:gd name="adj1" fmla="val 16912622"/>
              <a:gd name="adj2" fmla="val 2006314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7411374" y="3978731"/>
            <a:ext cx="71437" cy="7143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BlokTextu 12"/>
          <p:cNvSpPr txBox="1">
            <a:spLocks noChangeArrowheads="1"/>
          </p:cNvSpPr>
          <p:nvPr/>
        </p:nvSpPr>
        <p:spPr bwMode="auto">
          <a:xfrm>
            <a:off x="652658" y="3034506"/>
            <a:ext cx="3857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altLang="sk-SK" dirty="0">
                <a:cs typeface="Arial" panose="020B0604020202020204" pitchFamily="34" charset="0"/>
              </a:rPr>
              <a:t>a     b, B ϵ b</a:t>
            </a:r>
          </a:p>
        </p:txBody>
      </p:sp>
      <p:cxnSp>
        <p:nvCxnSpPr>
          <p:cNvPr id="14" name="Rovná spojnica 13"/>
          <p:cNvCxnSpPr>
            <a:cxnSpLocks noChangeShapeType="1"/>
          </p:cNvCxnSpPr>
          <p:nvPr/>
        </p:nvCxnSpPr>
        <p:spPr bwMode="auto">
          <a:xfrm rot="5400000">
            <a:off x="1417282" y="3571876"/>
            <a:ext cx="4286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Rovná spojnica 14"/>
          <p:cNvCxnSpPr>
            <a:cxnSpLocks noChangeShapeType="1"/>
          </p:cNvCxnSpPr>
          <p:nvPr/>
        </p:nvCxnSpPr>
        <p:spPr bwMode="auto">
          <a:xfrm>
            <a:off x="1440316" y="3786188"/>
            <a:ext cx="38255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BlokTextu 27"/>
          <p:cNvSpPr txBox="1"/>
          <p:nvPr/>
        </p:nvSpPr>
        <p:spPr>
          <a:xfrm>
            <a:off x="1631593" y="2252037"/>
            <a:ext cx="116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 kolmé</a:t>
            </a:r>
          </a:p>
        </p:txBody>
      </p:sp>
      <p:cxnSp>
        <p:nvCxnSpPr>
          <p:cNvPr id="30" name="Rovná spojovacia šípka 29"/>
          <p:cNvCxnSpPr/>
          <p:nvPr/>
        </p:nvCxnSpPr>
        <p:spPr>
          <a:xfrm flipH="1">
            <a:off x="1707502" y="2695611"/>
            <a:ext cx="307910" cy="470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BlokTextu 30"/>
          <p:cNvSpPr txBox="1"/>
          <p:nvPr/>
        </p:nvSpPr>
        <p:spPr>
          <a:xfrm>
            <a:off x="2306689" y="4546160"/>
            <a:ext cx="75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leží</a:t>
            </a:r>
          </a:p>
        </p:txBody>
      </p:sp>
      <p:cxnSp>
        <p:nvCxnSpPr>
          <p:cNvPr id="33" name="Rovná spojovacia šípka 32"/>
          <p:cNvCxnSpPr/>
          <p:nvPr/>
        </p:nvCxnSpPr>
        <p:spPr>
          <a:xfrm flipV="1">
            <a:off x="2581470" y="3978731"/>
            <a:ext cx="217714" cy="484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 animBg="1"/>
      <p:bldP spid="13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928955" y="593507"/>
            <a:ext cx="47371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Rysovanie rovnobežiek</a:t>
            </a:r>
          </a:p>
        </p:txBody>
      </p:sp>
      <p:cxnSp>
        <p:nvCxnSpPr>
          <p:cNvPr id="10" name="Rovná spojnica 9"/>
          <p:cNvCxnSpPr>
            <a:cxnSpLocks noChangeShapeType="1"/>
          </p:cNvCxnSpPr>
          <p:nvPr/>
        </p:nvCxnSpPr>
        <p:spPr bwMode="auto">
          <a:xfrm>
            <a:off x="3595689" y="3357564"/>
            <a:ext cx="5000625" cy="26431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8167689" y="60007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/>
              <a:t>k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99492" y="1320797"/>
            <a:ext cx="1056439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u="sng" dirty="0">
                <a:solidFill>
                  <a:schemeClr val="accent4">
                    <a:lumMod val="75000"/>
                  </a:schemeClr>
                </a:solidFill>
              </a:rPr>
              <a:t>Úloha 1</a:t>
            </a:r>
            <a:r>
              <a:rPr lang="sk-SK" alt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Narysuj ľubovoľnú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. Narysuj ľubovoľnú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altLang="sk-SK" sz="2400" b="1" u="sng" dirty="0">
                <a:solidFill>
                  <a:schemeClr val="accent4">
                    <a:lumMod val="75000"/>
                  </a:schemeClr>
                </a:solidFill>
              </a:rPr>
              <a:t>rovnobežnú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s priamkou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k .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Rovnobežnosť zapíš</a:t>
            </a:r>
          </a:p>
        </p:txBody>
      </p:sp>
      <p:pic>
        <p:nvPicPr>
          <p:cNvPr id="24" name="Picture 7" descr="trojuholní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789">
            <a:off x="3827464" y="4833938"/>
            <a:ext cx="43846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trojuholní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6569">
            <a:off x="1797845" y="4607720"/>
            <a:ext cx="44989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4564449" y="2767805"/>
            <a:ext cx="3357562" cy="17859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33" name="Rovná spojnica 32"/>
          <p:cNvCxnSpPr>
            <a:cxnSpLocks noChangeShapeType="1"/>
          </p:cNvCxnSpPr>
          <p:nvPr/>
        </p:nvCxnSpPr>
        <p:spPr bwMode="auto">
          <a:xfrm rot="5400000">
            <a:off x="5845970" y="3393282"/>
            <a:ext cx="214312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Rovná spojnica 33"/>
          <p:cNvCxnSpPr>
            <a:cxnSpLocks noChangeShapeType="1"/>
          </p:cNvCxnSpPr>
          <p:nvPr/>
        </p:nvCxnSpPr>
        <p:spPr bwMode="auto">
          <a:xfrm rot="5400000">
            <a:off x="5917407" y="3393282"/>
            <a:ext cx="214312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Rovná spojnica 45"/>
          <p:cNvCxnSpPr>
            <a:cxnSpLocks noChangeShapeType="1"/>
          </p:cNvCxnSpPr>
          <p:nvPr/>
        </p:nvCxnSpPr>
        <p:spPr bwMode="auto">
          <a:xfrm rot="5400000">
            <a:off x="5274470" y="4179095"/>
            <a:ext cx="214313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Rovná spojnica 46"/>
          <p:cNvCxnSpPr>
            <a:cxnSpLocks noChangeShapeType="1"/>
          </p:cNvCxnSpPr>
          <p:nvPr/>
        </p:nvCxnSpPr>
        <p:spPr bwMode="auto">
          <a:xfrm rot="5400000">
            <a:off x="5345907" y="4179095"/>
            <a:ext cx="214313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bdĺžnik 49"/>
          <p:cNvSpPr>
            <a:spLocks noChangeArrowheads="1"/>
          </p:cNvSpPr>
          <p:nvPr/>
        </p:nvSpPr>
        <p:spPr bwMode="auto">
          <a:xfrm>
            <a:off x="7739064" y="4572000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/>
              <a:t>m</a:t>
            </a:r>
          </a:p>
        </p:txBody>
      </p:sp>
      <p:sp>
        <p:nvSpPr>
          <p:cNvPr id="51" name="BlokTextu 50"/>
          <p:cNvSpPr txBox="1">
            <a:spLocks noChangeArrowheads="1"/>
          </p:cNvSpPr>
          <p:nvPr/>
        </p:nvSpPr>
        <p:spPr bwMode="auto">
          <a:xfrm>
            <a:off x="8524947" y="3665757"/>
            <a:ext cx="1185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cs typeface="Arial" panose="020B0604020202020204" pitchFamily="34" charset="0"/>
              </a:rPr>
              <a:t>k ǁ m</a:t>
            </a:r>
          </a:p>
        </p:txBody>
      </p:sp>
      <p:graphicFrame>
        <p:nvGraphicFramePr>
          <p:cNvPr id="4114" name="Object 2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Rovnica" r:id="rId4" imgW="114151" imgH="215619" progId="Equation.3">
                  <p:embed/>
                </p:oleObj>
              </mc:Choice>
              <mc:Fallback>
                <p:oleObj name="Rovnica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lokTextu 15"/>
          <p:cNvSpPr txBox="1"/>
          <p:nvPr/>
        </p:nvSpPr>
        <p:spPr>
          <a:xfrm>
            <a:off x="8773571" y="2862072"/>
            <a:ext cx="184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 rovnobežná</a:t>
            </a:r>
          </a:p>
        </p:txBody>
      </p:sp>
      <p:cxnSp>
        <p:nvCxnSpPr>
          <p:cNvPr id="17" name="Rovná spojovacia šípka 16"/>
          <p:cNvCxnSpPr/>
          <p:nvPr/>
        </p:nvCxnSpPr>
        <p:spPr>
          <a:xfrm flipH="1">
            <a:off x="8999217" y="3238309"/>
            <a:ext cx="307910" cy="470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0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-0.05469 -0.21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50" grpId="0"/>
      <p:bldP spid="5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>
            <a:cxnSpLocks noChangeShapeType="1"/>
          </p:cNvCxnSpPr>
          <p:nvPr/>
        </p:nvCxnSpPr>
        <p:spPr bwMode="auto">
          <a:xfrm>
            <a:off x="3595689" y="3357564"/>
            <a:ext cx="5000625" cy="26431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8167689" y="6000750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b</a:t>
            </a:r>
          </a:p>
        </p:txBody>
      </p:sp>
      <p:cxnSp>
        <p:nvCxnSpPr>
          <p:cNvPr id="13" name="Rovná spojnica 12"/>
          <p:cNvCxnSpPr>
            <a:cxnSpLocks noChangeShapeType="1"/>
          </p:cNvCxnSpPr>
          <p:nvPr/>
        </p:nvCxnSpPr>
        <p:spPr bwMode="auto">
          <a:xfrm rot="16200000" flipH="1">
            <a:off x="7096126" y="4000501"/>
            <a:ext cx="142875" cy="1428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Rovná spojnica 15"/>
          <p:cNvCxnSpPr>
            <a:cxnSpLocks noChangeShapeType="1"/>
          </p:cNvCxnSpPr>
          <p:nvPr/>
        </p:nvCxnSpPr>
        <p:spPr bwMode="auto">
          <a:xfrm rot="5400000">
            <a:off x="7096126" y="4000501"/>
            <a:ext cx="142875" cy="1428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7239001" y="357187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/>
              <a:t>B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81065" y="844549"/>
            <a:ext cx="1026901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u="sng" dirty="0">
                <a:solidFill>
                  <a:schemeClr val="accent4">
                    <a:lumMod val="75000"/>
                  </a:schemeClr>
                </a:solidFill>
              </a:rPr>
              <a:t>Úloha 2</a:t>
            </a:r>
            <a:r>
              <a:rPr lang="sk-SK" altLang="sk-SK" sz="28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Narysuj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b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a bod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B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, ktorý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neleží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na priamke b. Narysuj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, ktorá bude rovnobežná s priamkou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, a  prechádza bodom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B.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Rovnobežnosť zapíš. </a:t>
            </a:r>
            <a:endParaRPr lang="sk-SK" altLang="sk-SK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7" descr="trojuholní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789">
            <a:off x="3689350" y="4705786"/>
            <a:ext cx="43846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trojuholní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6569">
            <a:off x="1797845" y="4607720"/>
            <a:ext cx="44989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4595813" y="2714625"/>
            <a:ext cx="3357562" cy="17859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33" name="Rovná spojnica 32"/>
          <p:cNvCxnSpPr>
            <a:cxnSpLocks noChangeShapeType="1"/>
          </p:cNvCxnSpPr>
          <p:nvPr/>
        </p:nvCxnSpPr>
        <p:spPr bwMode="auto">
          <a:xfrm rot="5400000">
            <a:off x="5845970" y="3393282"/>
            <a:ext cx="214312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Rovná spojnica 33"/>
          <p:cNvCxnSpPr>
            <a:cxnSpLocks noChangeShapeType="1"/>
          </p:cNvCxnSpPr>
          <p:nvPr/>
        </p:nvCxnSpPr>
        <p:spPr bwMode="auto">
          <a:xfrm rot="5400000">
            <a:off x="5917407" y="3393282"/>
            <a:ext cx="214312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Rovná spojnica 45"/>
          <p:cNvCxnSpPr>
            <a:cxnSpLocks noChangeShapeType="1"/>
          </p:cNvCxnSpPr>
          <p:nvPr/>
        </p:nvCxnSpPr>
        <p:spPr bwMode="auto">
          <a:xfrm rot="5400000">
            <a:off x="5274470" y="4179095"/>
            <a:ext cx="214313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Rovná spojnica 46"/>
          <p:cNvCxnSpPr>
            <a:cxnSpLocks noChangeShapeType="1"/>
          </p:cNvCxnSpPr>
          <p:nvPr/>
        </p:nvCxnSpPr>
        <p:spPr bwMode="auto">
          <a:xfrm rot="5400000">
            <a:off x="5345907" y="4179095"/>
            <a:ext cx="214313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bdĺžnik 49"/>
          <p:cNvSpPr>
            <a:spLocks noChangeArrowheads="1"/>
          </p:cNvSpPr>
          <p:nvPr/>
        </p:nvSpPr>
        <p:spPr bwMode="auto">
          <a:xfrm>
            <a:off x="7739064" y="45720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a</a:t>
            </a:r>
          </a:p>
        </p:txBody>
      </p:sp>
      <p:sp>
        <p:nvSpPr>
          <p:cNvPr id="51" name="BlokTextu 50"/>
          <p:cNvSpPr txBox="1">
            <a:spLocks noChangeArrowheads="1"/>
          </p:cNvSpPr>
          <p:nvPr/>
        </p:nvSpPr>
        <p:spPr bwMode="auto">
          <a:xfrm>
            <a:off x="8739189" y="3206995"/>
            <a:ext cx="2493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cs typeface="Arial" panose="020B0604020202020204" pitchFamily="34" charset="0"/>
              </a:rPr>
              <a:t>a ǁ b , B ϵ a </a:t>
            </a:r>
          </a:p>
        </p:txBody>
      </p:sp>
      <p:graphicFrame>
        <p:nvGraphicFramePr>
          <p:cNvPr id="4114" name="Object 2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Rovnica" r:id="rId4" imgW="114151" imgH="215619" progId="Equation.3">
                  <p:embed/>
                </p:oleObj>
              </mc:Choice>
              <mc:Fallback>
                <p:oleObj name="Rovnica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lokTextu 17"/>
          <p:cNvSpPr txBox="1"/>
          <p:nvPr/>
        </p:nvSpPr>
        <p:spPr>
          <a:xfrm>
            <a:off x="9006294" y="2385723"/>
            <a:ext cx="184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 rovnobežná</a:t>
            </a:r>
          </a:p>
        </p:txBody>
      </p:sp>
      <p:cxnSp>
        <p:nvCxnSpPr>
          <p:cNvPr id="20" name="Rovná spojovacia šípka 19"/>
          <p:cNvCxnSpPr/>
          <p:nvPr/>
        </p:nvCxnSpPr>
        <p:spPr>
          <a:xfrm flipH="1">
            <a:off x="9269804" y="2772505"/>
            <a:ext cx="307910" cy="470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9971481" y="4250532"/>
            <a:ext cx="75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leží</a:t>
            </a:r>
          </a:p>
        </p:txBody>
      </p:sp>
      <p:cxnSp>
        <p:nvCxnSpPr>
          <p:cNvPr id="23" name="Rovná spojovacia šípka 22"/>
          <p:cNvCxnSpPr/>
          <p:nvPr/>
        </p:nvCxnSpPr>
        <p:spPr>
          <a:xfrm flipV="1">
            <a:off x="10264929" y="3765956"/>
            <a:ext cx="217714" cy="484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5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05469 -0.2122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50" grpId="0"/>
      <p:bldP spid="51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095375" y="1301055"/>
            <a:ext cx="1027864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u="sng" dirty="0">
                <a:solidFill>
                  <a:schemeClr val="accent4">
                    <a:lumMod val="75000"/>
                  </a:schemeClr>
                </a:solidFill>
              </a:rPr>
              <a:t>Úloha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Narysuj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Vyznač bod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, ktorý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leží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na priamke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n. 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Zostroj priamku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prechádzajúcu bodom </a:t>
            </a:r>
            <a:r>
              <a:rPr lang="sk-SK" altLang="sk-SK" sz="2400" b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 . Rôznobežnosť zapíš. 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2738438" y="4214813"/>
            <a:ext cx="42862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810376" y="428625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n</a:t>
            </a:r>
          </a:p>
        </p:txBody>
      </p:sp>
      <p:cxnSp>
        <p:nvCxnSpPr>
          <p:cNvPr id="6" name="Rovná spojnica 5"/>
          <p:cNvCxnSpPr>
            <a:cxnSpLocks noChangeShapeType="1"/>
          </p:cNvCxnSpPr>
          <p:nvPr/>
        </p:nvCxnSpPr>
        <p:spPr bwMode="auto">
          <a:xfrm rot="5400000">
            <a:off x="3696494" y="4250533"/>
            <a:ext cx="2143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74282" y="428625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/>
              <a:t>N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431824" y="2751380"/>
            <a:ext cx="2709343" cy="297576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31837" y="265307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dirty="0"/>
              <a:t>s</a:t>
            </a:r>
          </a:p>
        </p:txBody>
      </p:sp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8544541" y="3711924"/>
            <a:ext cx="29878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k-SK" altLang="sk-SK" dirty="0">
                <a:cs typeface="Arial" panose="020B0604020202020204" pitchFamily="34" charset="0"/>
              </a:rPr>
              <a:t>s ǁ n, </a:t>
            </a:r>
          </a:p>
          <a:p>
            <a:pPr>
              <a:spcBef>
                <a:spcPct val="0"/>
              </a:spcBef>
              <a:buNone/>
            </a:pPr>
            <a:r>
              <a:rPr lang="sk-SK" altLang="sk-SK" dirty="0">
                <a:cs typeface="Arial" panose="020B0604020202020204" pitchFamily="34" charset="0"/>
              </a:rPr>
              <a:t>s ∩ n = </a:t>
            </a:r>
            <a:r>
              <a:rPr lang="en-US" altLang="sk-SK" dirty="0">
                <a:cs typeface="Arial" panose="020B0604020202020204" pitchFamily="34" charset="0"/>
              </a:rPr>
              <a:t>{</a:t>
            </a:r>
            <a:r>
              <a:rPr lang="sk-SK" altLang="sk-SK" dirty="0">
                <a:cs typeface="Arial" panose="020B0604020202020204" pitchFamily="34" charset="0"/>
              </a:rPr>
              <a:t>N</a:t>
            </a:r>
            <a:r>
              <a:rPr lang="en-US" altLang="sk-SK" dirty="0">
                <a:cs typeface="Arial" panose="020B0604020202020204" pitchFamily="34" charset="0"/>
              </a:rPr>
              <a:t>}</a:t>
            </a:r>
            <a:endParaRPr lang="sk-SK" altLang="sk-SK" dirty="0">
              <a:cs typeface="Arial" panose="020B0604020202020204" pitchFamily="34" charset="0"/>
            </a:endParaRPr>
          </a:p>
        </p:txBody>
      </p:sp>
      <p:cxnSp>
        <p:nvCxnSpPr>
          <p:cNvPr id="12" name="Rovná spojnica 11"/>
          <p:cNvCxnSpPr>
            <a:cxnSpLocks noChangeShapeType="1"/>
          </p:cNvCxnSpPr>
          <p:nvPr/>
        </p:nvCxnSpPr>
        <p:spPr bwMode="auto">
          <a:xfrm flipH="1">
            <a:off x="8901404" y="3861489"/>
            <a:ext cx="307101" cy="2818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BlokTextu 4"/>
          <p:cNvSpPr txBox="1"/>
          <p:nvPr/>
        </p:nvSpPr>
        <p:spPr>
          <a:xfrm>
            <a:off x="877078" y="551465"/>
            <a:ext cx="473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Rysovanie rôznobežiek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9330612" y="2751381"/>
            <a:ext cx="18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 rôznobežné</a:t>
            </a:r>
          </a:p>
        </p:txBody>
      </p:sp>
      <p:cxnSp>
        <p:nvCxnSpPr>
          <p:cNvPr id="16" name="Rovná spojovacia šípka 15"/>
          <p:cNvCxnSpPr/>
          <p:nvPr/>
        </p:nvCxnSpPr>
        <p:spPr>
          <a:xfrm flipH="1">
            <a:off x="9078231" y="3143252"/>
            <a:ext cx="550961" cy="658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8126558" y="5357814"/>
            <a:ext cx="18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Priesečník</a:t>
            </a:r>
          </a:p>
        </p:txBody>
      </p:sp>
      <p:cxnSp>
        <p:nvCxnSpPr>
          <p:cNvPr id="21" name="Rovná spojovacia šípka 20"/>
          <p:cNvCxnSpPr/>
          <p:nvPr/>
        </p:nvCxnSpPr>
        <p:spPr>
          <a:xfrm flipV="1">
            <a:off x="8682184" y="4712048"/>
            <a:ext cx="372770" cy="66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0" grpId="0"/>
      <p:bldP spid="14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427</Words>
  <Application>Microsoft Office PowerPoint</Application>
  <PresentationFormat>Širokouhlá</PresentationFormat>
  <Paragraphs>88</Paragraphs>
  <Slides>11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Organický motív</vt:lpstr>
      <vt:lpstr>Rovnica</vt:lpstr>
      <vt:lpstr>Kolmice, rovnobežky rôznobežky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Kolmice, rovnobežky rôznobežky</dc:title>
  <dc:creator>Anna Trilcová</dc:creator>
  <cp:lastModifiedBy>Ucitel</cp:lastModifiedBy>
  <cp:revision>29</cp:revision>
  <dcterms:created xsi:type="dcterms:W3CDTF">2021-03-23T19:28:40Z</dcterms:created>
  <dcterms:modified xsi:type="dcterms:W3CDTF">2021-11-16T09:08:49Z</dcterms:modified>
</cp:coreProperties>
</file>