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8" r:id="rId6"/>
    <p:sldId id="269" r:id="rId7"/>
    <p:sldId id="258" r:id="rId8"/>
    <p:sldId id="262" r:id="rId9"/>
    <p:sldId id="261" r:id="rId10"/>
    <p:sldId id="264" r:id="rId11"/>
    <p:sldId id="263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305800" cy="19812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sk-SK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Rímska republika</a:t>
            </a:r>
            <a:endParaRPr lang="sk-SK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5643570" y="5500702"/>
            <a:ext cx="2857520" cy="642942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Pripravil: Mgr. Matej Baláž</a:t>
            </a:r>
            <a:endParaRPr lang="sk-SK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renn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4850274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ublina v tvare zaobleného obdĺžnika 2"/>
          <p:cNvSpPr/>
          <p:nvPr/>
        </p:nvSpPr>
        <p:spPr>
          <a:xfrm>
            <a:off x="4714876" y="1142984"/>
            <a:ext cx="2357454" cy="1000132"/>
          </a:xfrm>
          <a:prstGeom prst="wedgeRoundRectCallout">
            <a:avLst>
              <a:gd name="adj1" fmla="val -145032"/>
              <a:gd name="adj2" fmla="val 112996"/>
              <a:gd name="adj3" fmla="val 16667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Zaplaťte inak neodídeme!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láčik 3"/>
          <p:cNvSpPr/>
          <p:nvPr/>
        </p:nvSpPr>
        <p:spPr>
          <a:xfrm>
            <a:off x="4643438" y="2857496"/>
            <a:ext cx="2928958" cy="1357322"/>
          </a:xfrm>
          <a:prstGeom prst="cloudCallout">
            <a:avLst>
              <a:gd name="adj1" fmla="val -53775"/>
              <a:gd name="adj2" fmla="val -504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Ešte, že nás tie husi zachránili...</a:t>
            </a:r>
            <a:endParaRPr lang="sk-SK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1008236-Pyrrh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71744"/>
            <a:ext cx="3048000" cy="381000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5" name="Obrázok 4" descr="Pyrhus_elephant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7166"/>
            <a:ext cx="4286280" cy="606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Bublina v tvare zaobleného obdĺžnika 3"/>
          <p:cNvSpPr/>
          <p:nvPr/>
        </p:nvSpPr>
        <p:spPr>
          <a:xfrm>
            <a:off x="1857356" y="4786322"/>
            <a:ext cx="3357586" cy="1643074"/>
          </a:xfrm>
          <a:prstGeom prst="wedgeRoundRectCallout">
            <a:avLst>
              <a:gd name="adj1" fmla="val 88182"/>
              <a:gd name="adj2" fmla="val -252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„Ešte jedno takéto víťazstvo a som bez vojska.“</a:t>
            </a:r>
          </a:p>
          <a:p>
            <a:pPr algn="ctr"/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 </a:t>
            </a:r>
            <a:r>
              <a:rPr lang="sk-SK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Pyrrhos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5500694" y="357166"/>
            <a:ext cx="3071834" cy="1071570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Použitá literatúra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714348" y="1428736"/>
            <a:ext cx="7715304" cy="5072098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Krasnovský</a:t>
            </a:r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B. </a:t>
            </a:r>
            <a:r>
              <a:rPr lang="sk-SK" sz="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al.: Dejepis pre 6 . Ročník základnej školy a 1. ročník gymnázia s osemročným štúdiom. Bratislava: SPN, 2011 s.96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http://4.bp.blogspot.com/_ecezKRKQedg/THFlWFY8QGI/AAAAAAAAAdw/TaQz07XzGPg/s1600/RomeSen06.jpg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http://micompendium.blogspot.com/2010/07/roman-costume_20.html#.TzKyDeQvlRU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http://www.bible-history.com/ibh/images/fullsized/roman-consul.gif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http://www.daviddarling.info/images/military_parade_Rome.jpg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http://www.daviddarling.info/encyclopedia_of_history/R/Roman_Republic_institutions.html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http://scrapetv.com/News/News%20Pages/Politics/images-3/roman-senate.jpg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http://warandgame.files.wordpress.com/2010/03/sebnnhyuio.jpg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http://195.176.180.15:82/medina/courses/cm0910/group1/multimedia/image/img_poc8_18.jpg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http://gallery.e2bn.org/gallery_images/0707/0000/0050/drawings_mid.jpg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http://www.gutenberg.org/files/11688/11688-h/Images/Illus0277.jpg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http://when-in-rome.tumblr.com/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http://www.newpolity.com/2011/10/25/the-pillars-of-roman-power/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http://farm1.static.flickr.com/33/62005017_7fba26a4f7.jpg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http://www.daftblogger.com/doing-business-in-ancient-rome-a-curious-case/twelve-tables/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http://www.flickr.com/photos/mrjennings/62005269/sizes/l/in/photostream/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http://www.freemanandsear.com/products/M0135.jpg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http://www.fashion-era.com/images/all_greeks_romans/roman.jpg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http://ancienthistory.about.com/od/defeats/tp/Romandefeats.htm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http://www.miguelcoimbra.com/images/galerie/books/2romans/hannibal.jpg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http://www.aeria.phil.uni-erlangen.de/photo_html/portrait/griechisch/staatsmaenner/herrscher/pyrrhos1.jpg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http://pages.uoregon.edu/klio/im/rr/middlerep/Pyrhus_elephants2.jpg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http://www.larousse.fr/encyclopedie/data/images/1008236-Pyrrhos.jpg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http://traumwerk.stanford.edu/archaeolog/hannibal3.jpg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http://0.tqn.com/d/ancienthistory/1/0/w/H/HannibalElephAlps.jpg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http://www.advancedphotoshop.co.uk/users/4475/thm1024/hannibal.jpg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http://upload.wikimedia.org/wikipedia/commons/b/bb/Schlacht_bei_Zama_Gem%C3%A4lde_H_P_Motte.jpg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http://www.biography.com/imported/images/Biography/Images/Profiles/H/Hannibal-9327767-1-402.jpg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http://imagecache6.allposters.com/LRG/37/3792/EXCIF00Z.jpg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http://www.phoenician.org/hannibal.jpg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http://www.armchairgeneral.com/forums/showthread.php?p=2140595</a:t>
            </a:r>
          </a:p>
          <a:p>
            <a:r>
              <a:rPr lang="sk-SK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http://www.flickr.com/photos/bstorage/4189150237/</a:t>
            </a:r>
            <a:endParaRPr lang="sk-SK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571472" y="571480"/>
            <a:ext cx="3786214" cy="3929090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vyhnaní posledného etruského kráľa, ktorý sa volal .?. Vznikla v Ríme republika</a:t>
            </a:r>
            <a:endParaRPr lang="sk-SK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714876" y="642918"/>
            <a:ext cx="3786214" cy="2571768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Záležitosti v štáte si riadili prostredníctvom úradníkov.</a:t>
            </a:r>
            <a:endParaRPr lang="sk-SK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RomeSen07.jpg"/>
          <p:cNvPicPr>
            <a:picLocks noChangeAspect="1"/>
          </p:cNvPicPr>
          <p:nvPr/>
        </p:nvPicPr>
        <p:blipFill>
          <a:blip r:embed="rId2"/>
          <a:srcRect b="2500"/>
          <a:stretch>
            <a:fillRect/>
          </a:stretch>
        </p:blipFill>
        <p:spPr>
          <a:xfrm>
            <a:off x="5715008" y="500042"/>
            <a:ext cx="3000396" cy="591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500430" y="642918"/>
            <a:ext cx="5000660" cy="3857652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Občania v Ríme sa delili na:</a:t>
            </a:r>
          </a:p>
          <a:p>
            <a:endParaRPr lang="sk-SK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patricijov (bohatí) a plebejcov (chudobní)</a:t>
            </a:r>
            <a:endParaRPr lang="sk-SK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aoblený obdĺžnik 2"/>
          <p:cNvSpPr/>
          <p:nvPr/>
        </p:nvSpPr>
        <p:spPr>
          <a:xfrm>
            <a:off x="571472" y="571480"/>
            <a:ext cx="2786082" cy="5072098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patricijmi a plebejcami boli viackrát rozpory o riadenie štátu a plebejci viackrát odišli z Ríma s cieľom založiť si nové mesto...avšak sa vždy dohodli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img_poc8_18.jpg"/>
          <p:cNvPicPr>
            <a:picLocks noChangeAspect="1"/>
          </p:cNvPicPr>
          <p:nvPr/>
        </p:nvPicPr>
        <p:blipFill>
          <a:blip r:embed="rId2"/>
          <a:srcRect b="7246"/>
          <a:stretch>
            <a:fillRect/>
          </a:stretch>
        </p:blipFill>
        <p:spPr>
          <a:xfrm>
            <a:off x="2143108" y="1571612"/>
            <a:ext cx="5920300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19250" y="213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cs-CZ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1838901" y="3494088"/>
            <a:ext cx="12926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</a:pPr>
            <a:endParaRPr lang="cs-CZ" sz="72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547813" y="1916113"/>
            <a:ext cx="1439862" cy="35877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sk-SK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Patricijovia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227763" y="1916113"/>
            <a:ext cx="1439862" cy="35877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sk-SK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Plebejci</a:t>
            </a:r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 rot="16200000">
            <a:off x="4464050" y="296863"/>
            <a:ext cx="504825" cy="4464050"/>
          </a:xfrm>
          <a:prstGeom prst="leftBrace">
            <a:avLst>
              <a:gd name="adj1" fmla="val 736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140200" y="2852738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sk-SK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tvoria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547813" y="3213100"/>
            <a:ext cx="6119812" cy="36036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sk-SK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Ľudové </a:t>
            </a:r>
            <a:r>
              <a:rPr lang="sk-SK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zhromaždenie </a:t>
            </a:r>
            <a:r>
              <a:rPr lang="sk-SK" sz="10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(kontrolovali úradníkov, schvaľovali rozhodnutia konzulov)</a:t>
            </a:r>
            <a:endParaRPr lang="sk-SK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11638" y="400526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sk-SK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volí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1785918" y="4365625"/>
            <a:ext cx="5500726" cy="431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sk-SK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konzulov 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(v prípade vojny na 6 mesiacov diktátora)</a:t>
            </a:r>
            <a:endParaRPr lang="sk-SK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835150" y="501332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radí a kontroluje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1619250" y="5445125"/>
            <a:ext cx="2376488" cy="431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sk-SK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Senát</a:t>
            </a: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(300)</a:t>
            </a:r>
            <a:endParaRPr lang="sk-SK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867400" y="4941888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sk-SK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právo veta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5076825" y="5445125"/>
            <a:ext cx="2376488" cy="431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sk-SK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Tribúni ľudu</a:t>
            </a: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3924300" y="47974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k-SK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5148263" y="47974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k-SK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4643438" y="35734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H="1">
            <a:off x="971550" y="2060575"/>
            <a:ext cx="576263" cy="215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sk-SK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9" name="AutoShape 32"/>
          <p:cNvCxnSpPr>
            <a:cxnSpLocks noChangeShapeType="1"/>
            <a:stCxn id="18" idx="0"/>
          </p:cNvCxnSpPr>
          <p:nvPr/>
        </p:nvCxnSpPr>
        <p:spPr bwMode="auto">
          <a:xfrm rot="16200000" flipH="1" flipV="1">
            <a:off x="1116012" y="1700213"/>
            <a:ext cx="73025" cy="793750"/>
          </a:xfrm>
          <a:prstGeom prst="bentConnector4">
            <a:avLst>
              <a:gd name="adj1" fmla="val -313042"/>
              <a:gd name="adj2" fmla="val 86398"/>
            </a:avLst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20" name="AutoShape 33"/>
          <p:cNvCxnSpPr>
            <a:cxnSpLocks noChangeShapeType="1"/>
            <a:stCxn id="4" idx="1"/>
            <a:endCxn id="12" idx="1"/>
          </p:cNvCxnSpPr>
          <p:nvPr/>
        </p:nvCxnSpPr>
        <p:spPr bwMode="auto">
          <a:xfrm rot="10800000" flipH="1" flipV="1">
            <a:off x="1547813" y="2095500"/>
            <a:ext cx="71437" cy="3565525"/>
          </a:xfrm>
          <a:prstGeom prst="bentConnector3">
            <a:avLst>
              <a:gd name="adj1" fmla="val -32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1" name="AutoShape 34"/>
          <p:cNvCxnSpPr>
            <a:cxnSpLocks noChangeShapeType="1"/>
            <a:stCxn id="5" idx="3"/>
            <a:endCxn id="14" idx="3"/>
          </p:cNvCxnSpPr>
          <p:nvPr/>
        </p:nvCxnSpPr>
        <p:spPr bwMode="auto">
          <a:xfrm flipH="1">
            <a:off x="7453313" y="2095500"/>
            <a:ext cx="214312" cy="3565525"/>
          </a:xfrm>
          <a:prstGeom prst="bentConnector3">
            <a:avLst>
              <a:gd name="adj1" fmla="val -10592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2" name="Text Box 35"/>
          <p:cNvSpPr txBox="1">
            <a:spLocks noChangeArrowheads="1"/>
          </p:cNvSpPr>
          <p:nvPr/>
        </p:nvSpPr>
        <p:spPr bwMode="auto">
          <a:xfrm rot="5400000">
            <a:off x="563563" y="376396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k-SK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obsadzujú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 rot="5400000">
            <a:off x="7477125" y="369252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sk-SK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volia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500166" y="3786190"/>
            <a:ext cx="2643206" cy="35877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sk-SK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Sprevádza ich </a:t>
            </a:r>
            <a:r>
              <a:rPr lang="sk-SK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</a:t>
            </a:r>
            <a:r>
              <a:rPr lang="sk-SK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liktorov</a:t>
            </a:r>
            <a:endParaRPr lang="sk-SK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3000364" y="4143381"/>
            <a:ext cx="428628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Zaoblený obdĺžnik 25"/>
          <p:cNvSpPr/>
          <p:nvPr/>
        </p:nvSpPr>
        <p:spPr>
          <a:xfrm>
            <a:off x="714348" y="500042"/>
            <a:ext cx="5214974" cy="1071570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</a:t>
            </a:r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</a:t>
            </a:r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vec verejná</a:t>
            </a:r>
            <a:endParaRPr lang="sk-SK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800px-Maccari-Cic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6068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 descr="roman-sen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571612"/>
            <a:ext cx="6350000" cy="494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Senate_mee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7166"/>
            <a:ext cx="4445000" cy="61722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tumblr_l0wfjp1hTv1qbqa9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500042"/>
            <a:ext cx="3940302" cy="6129358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roman-consul.gif"/>
          <p:cNvPicPr>
            <a:picLocks noChangeAspect="1"/>
          </p:cNvPicPr>
          <p:nvPr/>
        </p:nvPicPr>
        <p:blipFill>
          <a:blip r:embed="rId2"/>
          <a:srcRect l="2711" t="2551" r="2409" b="5612"/>
          <a:stretch>
            <a:fillRect/>
          </a:stretch>
        </p:blipFill>
        <p:spPr>
          <a:xfrm>
            <a:off x="571472" y="500042"/>
            <a:ext cx="7500990" cy="5143536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3" name="Obrázok 2" descr="military_parade_R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428868"/>
            <a:ext cx="8239152" cy="3691568"/>
          </a:xfrm>
          <a:prstGeom prst="rect">
            <a:avLst/>
          </a:prstGeom>
          <a:ln w="76200">
            <a:solidFill>
              <a:schemeClr val="bg2"/>
            </a:solidFill>
          </a:ln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571472" y="571480"/>
            <a:ext cx="4000528" cy="4429156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Okolo roku 450 pred Kr. boli prijaté Zákony 12 tabúľ, ktoré obsahovali rímske obyčajové právo</a:t>
            </a:r>
          </a:p>
        </p:txBody>
      </p:sp>
      <p:pic>
        <p:nvPicPr>
          <p:cNvPr id="3" name="Obrázok 2" descr="62005269_2301a7906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00042"/>
            <a:ext cx="3750477" cy="5000636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Obrázok 3" descr="M0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071942"/>
            <a:ext cx="4615980" cy="253366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4714876" y="785794"/>
            <a:ext cx="3786214" cy="2714644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Patricijovia ich zo začiatku tajili a vysvetľovali si ich, ako im to vyhovovalo...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aoblený obdĺžnik 2"/>
          <p:cNvSpPr/>
          <p:nvPr/>
        </p:nvSpPr>
        <p:spPr>
          <a:xfrm>
            <a:off x="642910" y="3429000"/>
            <a:ext cx="3786214" cy="2714644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Neskôr boli verejne vystavené, aby sa každý občan mohol odvolať proti súdu alebo úradu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Twelve-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71480"/>
            <a:ext cx="4539947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5" name="Obrázok 4" descr="62005017_7fba26a4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14356"/>
            <a:ext cx="2857519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571472" y="571480"/>
            <a:ext cx="4000528" cy="4429156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Rimania potom zjednotili </a:t>
            </a:r>
            <a:r>
              <a:rPr lang="sk-SK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Itáliu</a:t>
            </a:r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 svoju nadvládu a ovládli aj krajiny za svojimi hranicami</a:t>
            </a:r>
          </a:p>
        </p:txBody>
      </p:sp>
      <p:sp>
        <p:nvSpPr>
          <p:cNvPr id="3" name="Zaoblený obdĺžnik 2"/>
          <p:cNvSpPr/>
          <p:nvPr/>
        </p:nvSpPr>
        <p:spPr>
          <a:xfrm>
            <a:off x="4643438" y="714356"/>
            <a:ext cx="3786214" cy="2714644"/>
          </a:xfrm>
          <a:prstGeom prst="round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Nepriatelia Ríma</a:t>
            </a:r>
          </a:p>
          <a:p>
            <a:endParaRPr lang="sk-SK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Kelti</a:t>
            </a:r>
          </a:p>
          <a:p>
            <a:pPr>
              <a:buFontTx/>
              <a:buChar char="-"/>
            </a:pP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</a:t>
            </a:r>
          </a:p>
          <a:p>
            <a:pPr>
              <a:buFontTx/>
              <a:buChar char="-"/>
            </a:pP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Etruskovia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Roman_conquest_of_Ita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500174"/>
            <a:ext cx="4494642" cy="4903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343</Words>
  <Application>Microsoft Office PowerPoint</Application>
  <PresentationFormat>Prezentácia na obrazovke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Paper</vt:lpstr>
      <vt:lpstr>Rímska republika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Rímska republika</dc:title>
  <dc:creator>Baláž</dc:creator>
  <cp:lastModifiedBy>Baláž</cp:lastModifiedBy>
  <cp:revision>10</cp:revision>
  <dcterms:created xsi:type="dcterms:W3CDTF">2012-02-08T19:16:32Z</dcterms:created>
  <dcterms:modified xsi:type="dcterms:W3CDTF">2012-02-08T21:28:43Z</dcterms:modified>
</cp:coreProperties>
</file>