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C830-5E5D-4A13-A06B-0CC836CF45C8}" type="datetimeFigureOut">
              <a:rPr lang="sk-SK" smtClean="0"/>
              <a:t>25. 10. 2021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668AA-DC97-4345-8116-6077292346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50098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C830-5E5D-4A13-A06B-0CC836CF45C8}" type="datetimeFigureOut">
              <a:rPr lang="sk-SK" smtClean="0"/>
              <a:t>25. 10. 2021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668AA-DC97-4345-8116-6077292346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313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C830-5E5D-4A13-A06B-0CC836CF45C8}" type="datetimeFigureOut">
              <a:rPr lang="sk-SK" smtClean="0"/>
              <a:t>25. 10. 2021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668AA-DC97-4345-8116-607729234627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3274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C830-5E5D-4A13-A06B-0CC836CF45C8}" type="datetimeFigureOut">
              <a:rPr lang="sk-SK" smtClean="0"/>
              <a:t>25. 10. 2021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668AA-DC97-4345-8116-6077292346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69537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C830-5E5D-4A13-A06B-0CC836CF45C8}" type="datetimeFigureOut">
              <a:rPr lang="sk-SK" smtClean="0"/>
              <a:t>25. 10. 2021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668AA-DC97-4345-8116-607729234627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0751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C830-5E5D-4A13-A06B-0CC836CF45C8}" type="datetimeFigureOut">
              <a:rPr lang="sk-SK" smtClean="0"/>
              <a:t>25. 10. 2021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668AA-DC97-4345-8116-6077292346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15874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C830-5E5D-4A13-A06B-0CC836CF45C8}" type="datetimeFigureOut">
              <a:rPr lang="sk-SK" smtClean="0"/>
              <a:t>25. 10. 2021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668AA-DC97-4345-8116-6077292346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18777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C830-5E5D-4A13-A06B-0CC836CF45C8}" type="datetimeFigureOut">
              <a:rPr lang="sk-SK" smtClean="0"/>
              <a:t>25. 10. 2021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668AA-DC97-4345-8116-6077292346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2926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C830-5E5D-4A13-A06B-0CC836CF45C8}" type="datetimeFigureOut">
              <a:rPr lang="sk-SK" smtClean="0"/>
              <a:t>25. 10. 2021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668AA-DC97-4345-8116-6077292346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76359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C830-5E5D-4A13-A06B-0CC836CF45C8}" type="datetimeFigureOut">
              <a:rPr lang="sk-SK" smtClean="0"/>
              <a:t>25. 10. 2021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668AA-DC97-4345-8116-6077292346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40837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C830-5E5D-4A13-A06B-0CC836CF45C8}" type="datetimeFigureOut">
              <a:rPr lang="sk-SK" smtClean="0"/>
              <a:t>25. 10. 2021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668AA-DC97-4345-8116-6077292346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729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C830-5E5D-4A13-A06B-0CC836CF45C8}" type="datetimeFigureOut">
              <a:rPr lang="sk-SK" smtClean="0"/>
              <a:t>25. 10. 2021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668AA-DC97-4345-8116-6077292346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814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C830-5E5D-4A13-A06B-0CC836CF45C8}" type="datetimeFigureOut">
              <a:rPr lang="sk-SK" smtClean="0"/>
              <a:t>25. 10. 2021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668AA-DC97-4345-8116-6077292346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782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C830-5E5D-4A13-A06B-0CC836CF45C8}" type="datetimeFigureOut">
              <a:rPr lang="sk-SK" smtClean="0"/>
              <a:t>25. 10. 2021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668AA-DC97-4345-8116-6077292346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87710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C830-5E5D-4A13-A06B-0CC836CF45C8}" type="datetimeFigureOut">
              <a:rPr lang="sk-SK" smtClean="0"/>
              <a:t>25. 10. 2021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668AA-DC97-4345-8116-6077292346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10126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668AA-DC97-4345-8116-607729234627}" type="slidenum">
              <a:rPr lang="sk-SK" smtClean="0"/>
              <a:t>‹#›</a:t>
            </a:fld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C830-5E5D-4A13-A06B-0CC836CF45C8}" type="datetimeFigureOut">
              <a:rPr lang="sk-SK" smtClean="0"/>
              <a:t>25. 10. 2021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37654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DC830-5E5D-4A13-A06B-0CC836CF45C8}" type="datetimeFigureOut">
              <a:rPr lang="sk-SK" smtClean="0"/>
              <a:t>25. 10. 2021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92668AA-DC97-4345-8116-6077292346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16312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BCD8150-16A5-438D-9554-9C9A676856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4385066"/>
            <a:ext cx="10923638" cy="1317643"/>
          </a:xfrm>
        </p:spPr>
        <p:txBody>
          <a:bodyPr>
            <a:normAutofit/>
          </a:bodyPr>
          <a:lstStyle/>
          <a:p>
            <a:pPr algn="l"/>
            <a:r>
              <a:rPr lang="sk-SK" b="1" dirty="0">
                <a:solidFill>
                  <a:srgbClr val="FF0000"/>
                </a:solidFill>
                <a:highlight>
                  <a:srgbClr val="FFFF00"/>
                </a:highlight>
              </a:rPr>
              <a:t>Zlatá baňa Uhorska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1600074B-2606-4C95-972B-CEEBFB4B4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296" y="6126779"/>
            <a:ext cx="10923638" cy="521109"/>
          </a:xfrm>
        </p:spPr>
        <p:txBody>
          <a:bodyPr>
            <a:normAutofit/>
          </a:bodyPr>
          <a:lstStyle/>
          <a:p>
            <a:pPr algn="l"/>
            <a:r>
              <a:rPr lang="sk-SK" sz="2400" dirty="0">
                <a:solidFill>
                  <a:srgbClr val="FF0000"/>
                </a:solidFill>
                <a:highlight>
                  <a:srgbClr val="FFFF00"/>
                </a:highlight>
              </a:rPr>
              <a:t>Mgr. Tomáš Takáč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F71A406-3CB7-4E4D-B434-24E6AA4F39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41772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7" name="Obrázok 6" descr="Obrázok, na ktorom je budova, kamenný, tehla, maľba&#10;&#10;Automaticky generovaný popis">
            <a:extLst>
              <a:ext uri="{FF2B5EF4-FFF2-40B4-BE49-F238E27FC236}">
                <a16:creationId xmlns:a16="http://schemas.microsoft.com/office/drawing/2014/main" xmlns="" id="{39D5ACF8-2988-453C-97EB-96352A71E9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" r="-1" b="-1"/>
          <a:stretch/>
        </p:blipFill>
        <p:spPr>
          <a:xfrm>
            <a:off x="6183922" y="-683"/>
            <a:ext cx="6050280" cy="4768944"/>
          </a:xfrm>
          <a:prstGeom prst="rect">
            <a:avLst/>
          </a:prstGeom>
        </p:spPr>
      </p:pic>
      <p:pic>
        <p:nvPicPr>
          <p:cNvPr id="5" name="Obrázok 4" descr="Obrázok, na ktorom je hora, budova, obrovské, mesto&#10;&#10;Automaticky generovaný popis">
            <a:extLst>
              <a:ext uri="{FF2B5EF4-FFF2-40B4-BE49-F238E27FC236}">
                <a16:creationId xmlns:a16="http://schemas.microsoft.com/office/drawing/2014/main" xmlns="" id="{6DCD9A89-BF11-416E-B037-5B9B09A85C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8" r="11056" b="-1"/>
          <a:stretch/>
        </p:blipFill>
        <p:spPr>
          <a:xfrm>
            <a:off x="-84387" y="3"/>
            <a:ext cx="6625863" cy="476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91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EE5D5A75-A9D4-423A-B4DC-55606E9D2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7248"/>
            <a:ext cx="6878467" cy="3880773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</a:rPr>
              <a:t>Karol Róbert podporoval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rozvoj miest a baníctva.</a:t>
            </a:r>
          </a:p>
          <a:p>
            <a:r>
              <a:rPr lang="sk-SK" sz="2400" dirty="0">
                <a:solidFill>
                  <a:schemeClr val="tx1"/>
                </a:solidFill>
              </a:rPr>
              <a:t>Zaviedol v Uhorsku novú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zlatú menu.</a:t>
            </a:r>
          </a:p>
          <a:p>
            <a:r>
              <a:rPr lang="sk-SK" sz="2400" dirty="0">
                <a:solidFill>
                  <a:schemeClr val="tx1"/>
                </a:solidFill>
              </a:rPr>
              <a:t>Rozmach Uhorska pokračoval aj za vlády jeho syna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Ľudovíta I. Veľkého.</a:t>
            </a:r>
          </a:p>
          <a:p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1370 sa Uhorsko spojilo s Poľskom </a:t>
            </a:r>
            <a:r>
              <a:rPr lang="sk-SK" sz="2400" dirty="0">
                <a:solidFill>
                  <a:schemeClr val="tx1"/>
                </a:solidFill>
              </a:rPr>
              <a:t>a štát siahal od Baltského po Jadranské more.</a:t>
            </a:r>
          </a:p>
        </p:txBody>
      </p:sp>
      <p:pic>
        <p:nvPicPr>
          <p:cNvPr id="5" name="Obrázok 4" descr="Obrázok, na ktorom je mapa&#10;&#10;Automaticky generovaný popis">
            <a:extLst>
              <a:ext uri="{FF2B5EF4-FFF2-40B4-BE49-F238E27FC236}">
                <a16:creationId xmlns:a16="http://schemas.microsoft.com/office/drawing/2014/main" xmlns="" id="{9A36F963-6F73-4CEF-9410-863614E728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467" y="0"/>
            <a:ext cx="5313533" cy="6858000"/>
          </a:xfrm>
          <a:prstGeom prst="rect">
            <a:avLst/>
          </a:prstGeom>
        </p:spPr>
      </p:pic>
      <p:pic>
        <p:nvPicPr>
          <p:cNvPr id="7" name="Obrázok 6" descr="Obrázok, na ktorom je objekt, minca&#10;&#10;Automaticky generovaný popis">
            <a:extLst>
              <a:ext uri="{FF2B5EF4-FFF2-40B4-BE49-F238E27FC236}">
                <a16:creationId xmlns:a16="http://schemas.microsoft.com/office/drawing/2014/main" xmlns="" id="{02C202D6-3C8F-4AEB-ABB1-680608E4D3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34" y="3823252"/>
            <a:ext cx="5715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95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hora, budova, vlak, výhľad&#10;&#10;Automaticky generovaný popis">
            <a:extLst>
              <a:ext uri="{FF2B5EF4-FFF2-40B4-BE49-F238E27FC236}">
                <a16:creationId xmlns:a16="http://schemas.microsoft.com/office/drawing/2014/main" xmlns="" id="{8AA709F6-F5DB-4F06-99EC-9AF844BFFA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" r="12323" b="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D9EBD3A-7F6E-49C7-B26C-C0518F9FB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472" y="156238"/>
            <a:ext cx="3851123" cy="1320800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chemeClr val="tx1"/>
                </a:solidFill>
                <a:highlight>
                  <a:srgbClr val="FFFF00"/>
                </a:highlight>
              </a:rPr>
              <a:t>Banské mestá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6A486E1-E2B6-466D-9FA2-B9EED7C71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5100" y="778287"/>
            <a:ext cx="5852042" cy="3880773"/>
          </a:xfrm>
        </p:spPr>
        <p:txBody>
          <a:bodyPr>
            <a:normAutofit lnSpcReduction="10000"/>
          </a:bodyPr>
          <a:lstStyle/>
          <a:p>
            <a:r>
              <a:rPr lang="sk-SK" sz="2400" dirty="0">
                <a:solidFill>
                  <a:schemeClr val="tx1"/>
                </a:solidFill>
              </a:rPr>
              <a:t>Za vlády Anjouovcov sa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objavili nové ložiská drahých kovov.</a:t>
            </a:r>
          </a:p>
          <a:p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Banská Štiavnica, Kremnica a spišský región.</a:t>
            </a:r>
          </a:p>
          <a:p>
            <a:r>
              <a:rPr lang="sk-SK" sz="2400" dirty="0">
                <a:solidFill>
                  <a:schemeClr val="tx1"/>
                </a:solidFill>
              </a:rPr>
              <a:t>1328 udelil Karol Róbert mestské práva Kremnici.</a:t>
            </a:r>
          </a:p>
          <a:p>
            <a:r>
              <a:rPr lang="sk-SK" sz="2400" dirty="0">
                <a:solidFill>
                  <a:schemeClr val="tx1"/>
                </a:solidFill>
              </a:rPr>
              <a:t>V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Kremnici vznikla banská komora a mincovňa.</a:t>
            </a:r>
          </a:p>
          <a:p>
            <a:r>
              <a:rPr lang="sk-SK" sz="2400" dirty="0">
                <a:solidFill>
                  <a:schemeClr val="tx1"/>
                </a:solidFill>
              </a:rPr>
              <a:t>Banské mestá odvádzali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banskú daň.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64FA5DFF-7FE6-4855-84E6-DFA78EE978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2AFD8CBA-54A3-4363-991B-B9C631BBF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xmlns="" id="{3F088236-D655-4F88-B238-E167623580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xmlns="" id="{3DAC0C92-199E-475C-9390-119A9B027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xmlns="" id="{C4CFB339-0ED8-4FE2-9EF1-6D1375B849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xmlns="" id="{31896C80-2069-4431-9C19-83B913734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xmlns="" id="{BF120A21-0841-4823-B0C4-28AEBCEF9B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xmlns="" id="{DBB05BAE-BBD3-4289-899F-A6851503C6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xmlns="" id="{9874D11C-36F5-4BBE-A490-019A54E953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Obrázok 6" descr="Obrázok, na ktorom je skala, kamenný, sedenie, staré&#10;&#10;Automaticky generovaný popis">
            <a:extLst>
              <a:ext uri="{FF2B5EF4-FFF2-40B4-BE49-F238E27FC236}">
                <a16:creationId xmlns:a16="http://schemas.microsoft.com/office/drawing/2014/main" xmlns="" id="{D9F3285F-4E0A-458E-891C-5B26DA480D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2" y="4329735"/>
            <a:ext cx="5473453" cy="252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11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4B5FF76-F50B-44EE-984F-80FFB153D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 descr="Obrázok, na ktorom je mapa&#10;&#10;Automaticky generovaný popis">
            <a:extLst>
              <a:ext uri="{FF2B5EF4-FFF2-40B4-BE49-F238E27FC236}">
                <a16:creationId xmlns:a16="http://schemas.microsoft.com/office/drawing/2014/main" xmlns="" id="{64F34867-1DF1-47A4-943D-F51C2A6926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16351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7F9FE13-112E-4E44-99E3-92127A0CA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491" y="0"/>
            <a:ext cx="8596668" cy="1320800"/>
          </a:xfrm>
        </p:spPr>
        <p:txBody>
          <a:bodyPr/>
          <a:lstStyle/>
          <a:p>
            <a:pPr algn="ctr"/>
            <a:r>
              <a:rPr lang="sk-SK" dirty="0">
                <a:solidFill>
                  <a:schemeClr val="tx1"/>
                </a:solidFill>
                <a:highlight>
                  <a:srgbClr val="FFFF00"/>
                </a:highlight>
              </a:rPr>
              <a:t>Mešťania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76324130-6E41-4E28-858B-3EC8EF409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83893"/>
            <a:ext cx="12192000" cy="3880773"/>
          </a:xfrm>
        </p:spPr>
        <p:txBody>
          <a:bodyPr>
            <a:normAutofit/>
          </a:bodyPr>
          <a:lstStyle/>
          <a:p>
            <a:r>
              <a:rPr lang="sk-SK" sz="2200" dirty="0">
                <a:solidFill>
                  <a:schemeClr val="tx1"/>
                </a:solidFill>
              </a:rPr>
              <a:t>V 14. storočí sa sformoval štvrtý stav –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meštianstvo.</a:t>
            </a:r>
          </a:p>
          <a:p>
            <a:r>
              <a:rPr lang="sk-SK" sz="2200" dirty="0">
                <a:solidFill>
                  <a:schemeClr val="tx1"/>
                </a:solidFill>
              </a:rPr>
              <a:t>Uplatnili sa výrazne v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remeselnej výrobe a v obchode.</a:t>
            </a:r>
          </a:p>
          <a:p>
            <a:r>
              <a:rPr lang="sk-SK" sz="2200" dirty="0">
                <a:solidFill>
                  <a:schemeClr val="tx1"/>
                </a:solidFill>
              </a:rPr>
              <a:t>V mestách mali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nemeckí mešťania dominantné postavenie.</a:t>
            </a:r>
          </a:p>
          <a:p>
            <a:r>
              <a:rPr lang="sk-SK" sz="2200" dirty="0">
                <a:solidFill>
                  <a:schemeClr val="tx1"/>
                </a:solidFill>
              </a:rPr>
              <a:t>Vznikali </a:t>
            </a:r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národnostné spory.</a:t>
            </a:r>
          </a:p>
          <a:p>
            <a:r>
              <a:rPr lang="sk-SK" sz="2200" dirty="0">
                <a:solidFill>
                  <a:schemeClr val="tx1"/>
                </a:solidFill>
                <a:highlight>
                  <a:srgbClr val="FFFF00"/>
                </a:highlight>
              </a:rPr>
              <a:t>Ľudovít I zaviedol rovnaké (paritné) zastúpenie Slovákov a Nemcov v mestskej rade.</a:t>
            </a:r>
          </a:p>
        </p:txBody>
      </p:sp>
      <p:pic>
        <p:nvPicPr>
          <p:cNvPr id="5" name="Obrázok 4" descr="Obrázok, na ktorom je text&#10;&#10;Automaticky generovaný popis">
            <a:extLst>
              <a:ext uri="{FF2B5EF4-FFF2-40B4-BE49-F238E27FC236}">
                <a16:creationId xmlns:a16="http://schemas.microsoft.com/office/drawing/2014/main" xmlns="" id="{327FDD4F-B23C-40A4-A0C2-F8C8024FC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2957"/>
            <a:ext cx="7501145" cy="4075043"/>
          </a:xfrm>
          <a:prstGeom prst="rect">
            <a:avLst/>
          </a:prstGeom>
        </p:spPr>
      </p:pic>
      <p:pic>
        <p:nvPicPr>
          <p:cNvPr id="7" name="Obrázok 6" descr="Obrázok, na ktorom je fotografia, miestnosť&#10;&#10;Automaticky generovaný popis">
            <a:extLst>
              <a:ext uri="{FF2B5EF4-FFF2-40B4-BE49-F238E27FC236}">
                <a16:creationId xmlns:a16="http://schemas.microsoft.com/office/drawing/2014/main" xmlns="" id="{BA669541-E0B0-4E9B-B6D4-E997BA4F1C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435" y="2782957"/>
            <a:ext cx="7575565" cy="407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142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BFC0B6B-D0C8-4E72-B460-F4EC5F161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 descr="Obrázok, na ktorom je text&#10;&#10;Automaticky generovaný popis">
            <a:extLst>
              <a:ext uri="{FF2B5EF4-FFF2-40B4-BE49-F238E27FC236}">
                <a16:creationId xmlns:a16="http://schemas.microsoft.com/office/drawing/2014/main" xmlns="" id="{81CB23EE-CE38-4EE7-B51A-615DCF8912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24651" cy="6957391"/>
          </a:xfrm>
        </p:spPr>
      </p:pic>
    </p:spTree>
    <p:extLst>
      <p:ext uri="{BB962C8B-B14F-4D97-AF65-F5344CB8AC3E}">
        <p14:creationId xmlns:p14="http://schemas.microsoft.com/office/powerpoint/2010/main" val="3878611015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141</Words>
  <Application>Microsoft Office PowerPoint</Application>
  <PresentationFormat>Širokouhlá</PresentationFormat>
  <Paragraphs>18</Paragraphs>
  <Slides>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Fazeta</vt:lpstr>
      <vt:lpstr>Zlatá baňa Uhorska</vt:lpstr>
      <vt:lpstr>Prezentácia programu PowerPoint</vt:lpstr>
      <vt:lpstr>Banské mestá</vt:lpstr>
      <vt:lpstr>Prezentácia programu PowerPoint</vt:lpstr>
      <vt:lpstr>Mešťania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Zlatá baňa Uhorska</dc:title>
  <dc:creator>takac.tomas1863@gmail.com</dc:creator>
  <cp:lastModifiedBy>MS Vinbarg</cp:lastModifiedBy>
  <cp:revision>2</cp:revision>
  <dcterms:created xsi:type="dcterms:W3CDTF">2020-10-18T12:15:27Z</dcterms:created>
  <dcterms:modified xsi:type="dcterms:W3CDTF">2021-10-25T19:34:05Z</dcterms:modified>
</cp:coreProperties>
</file>