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7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7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0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6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574911B-FB41-42A7-A27D-70ECD33C7AEF}" type="datetimeFigureOut">
              <a:rPr lang="sk-SK" smtClean="0"/>
              <a:pPr/>
              <a:t>25. 10. 2021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6F2859-799D-48BE-9D38-1EE2197F79A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z/" TargetMode="External"/><Relationship Id="rId2" Type="http://schemas.openxmlformats.org/officeDocument/2006/relationships/hyperlink" Target="http://www.wikipedia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Zlatá baňa Uhorska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Tematický celok: </a:t>
            </a:r>
            <a:r>
              <a:rPr lang="sk-SK" i="1" dirty="0" smtClean="0"/>
              <a:t>Slováci v Uhorskom kráľovstve</a:t>
            </a:r>
          </a:p>
          <a:p>
            <a:r>
              <a:rPr lang="sk-SK" dirty="0" smtClean="0"/>
              <a:t>Vypracoval: Branislav </a:t>
            </a:r>
            <a:r>
              <a:rPr lang="sk-SK" dirty="0" err="1" smtClean="0"/>
              <a:t>Benčič</a:t>
            </a:r>
            <a:endParaRPr lang="sk-SK" dirty="0" smtClean="0"/>
          </a:p>
          <a:p>
            <a:r>
              <a:rPr lang="sk-SK" dirty="0" smtClean="0"/>
              <a:t>pre 7. ročník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Toto významné banské mesto </a:t>
            </a:r>
            <a:r>
              <a:rPr lang="sk-SK" b="1" dirty="0" smtClean="0"/>
              <a:t>ako prvé </a:t>
            </a:r>
            <a:r>
              <a:rPr lang="sk-SK" dirty="0" smtClean="0"/>
              <a:t>začalo na území Slovenska (patrilo do Uhorského kráľovstva) </a:t>
            </a:r>
            <a:r>
              <a:rPr lang="sk-SK" b="1" dirty="0" smtClean="0"/>
              <a:t>používať mestský erb</a:t>
            </a:r>
            <a:r>
              <a:rPr lang="sk-SK" dirty="0" smtClean="0"/>
              <a:t>... </a:t>
            </a:r>
            <a:r>
              <a:rPr lang="sk-SK" dirty="0" smtClean="0">
                <a:sym typeface="Wingdings" pitchFamily="2" charset="2"/>
              </a:rPr>
              <a:t> </a:t>
            </a:r>
            <a:r>
              <a:rPr lang="sk-SK" b="1" dirty="0" smtClean="0">
                <a:sym typeface="Wingdings" pitchFamily="2" charset="2"/>
              </a:rPr>
              <a:t>1275 </a:t>
            </a:r>
            <a:endParaRPr lang="sk-SK" b="1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Banská Štiavnica</a:t>
            </a:r>
            <a:endParaRPr lang="sk-SK" dirty="0"/>
          </a:p>
        </p:txBody>
      </p:sp>
      <p:pic>
        <p:nvPicPr>
          <p:cNvPr id="4" name="Obrázok 3" descr="erb stiavnic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214686"/>
            <a:ext cx="1500198" cy="1428760"/>
          </a:xfrm>
          <a:prstGeom prst="rect">
            <a:avLst/>
          </a:prstGeom>
        </p:spPr>
      </p:pic>
      <p:pic>
        <p:nvPicPr>
          <p:cNvPr id="5" name="Obrázok 4" descr="banska stiav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929198"/>
            <a:ext cx="2286000" cy="1190625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500034" y="6072206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Banská Štiavnica</a:t>
            </a:r>
            <a:endParaRPr lang="sk-SK" dirty="0"/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3643306" y="3357562"/>
            <a:ext cx="328614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2779757" y="5572140"/>
            <a:ext cx="6364243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 ťažbe a spracovaní medi, zlata a striebra patrilo Slovensko</a:t>
            </a:r>
          </a:p>
          <a:p>
            <a:pPr algn="ctr"/>
            <a:r>
              <a:rPr lang="sk-SK" dirty="0" smtClean="0"/>
              <a:t>medzi najvýznamnejších producentov nielen v Uhorsku, ale</a:t>
            </a:r>
          </a:p>
          <a:p>
            <a:pPr algn="ctr"/>
            <a:r>
              <a:rPr lang="sk-SK" dirty="0" smtClean="0"/>
              <a:t>aj v Európe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3357554" y="4071942"/>
            <a:ext cx="3533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Aké pracovné nástroje môžeme</a:t>
            </a:r>
          </a:p>
          <a:p>
            <a:pPr algn="ctr"/>
            <a:r>
              <a:rPr lang="sk-SK" dirty="0" smtClean="0"/>
              <a:t>vidieť na erbe Banskej Štiavnice?</a:t>
            </a:r>
            <a:endParaRPr lang="sk-SK" dirty="0"/>
          </a:p>
        </p:txBody>
      </p:sp>
      <p:pic>
        <p:nvPicPr>
          <p:cNvPr id="11" name="Obrázok 10" descr="otaznik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071942"/>
            <a:ext cx="56197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Hlavne</a:t>
            </a:r>
            <a:r>
              <a:rPr lang="sk-SK" dirty="0" smtClean="0"/>
              <a:t> vďaka </a:t>
            </a:r>
            <a:r>
              <a:rPr lang="sk-SK" b="1" dirty="0" smtClean="0"/>
              <a:t>rudnému bohatstvu </a:t>
            </a:r>
            <a:r>
              <a:rPr lang="sk-SK" dirty="0" smtClean="0"/>
              <a:t>sa rozširovali obchodné kontakty </a:t>
            </a:r>
            <a:r>
              <a:rPr lang="sk-SK" dirty="0" smtClean="0">
                <a:sym typeface="Wingdings" pitchFamily="2" charset="2"/>
              </a:rPr>
              <a:t> zlepšenie starších a </a:t>
            </a:r>
            <a:r>
              <a:rPr lang="sk-SK" b="1" dirty="0" smtClean="0">
                <a:sym typeface="Wingdings" pitchFamily="2" charset="2"/>
              </a:rPr>
              <a:t>budovanie</a:t>
            </a:r>
            <a:r>
              <a:rPr lang="sk-SK" dirty="0" smtClean="0">
                <a:sym typeface="Wingdings" pitchFamily="2" charset="2"/>
              </a:rPr>
              <a:t> nových, bezpečných </a:t>
            </a:r>
            <a:r>
              <a:rPr lang="sk-SK" b="1" dirty="0" smtClean="0">
                <a:sym typeface="Wingdings" pitchFamily="2" charset="2"/>
              </a:rPr>
              <a:t>ciest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Budovanie ciest...</a:t>
            </a:r>
            <a:endParaRPr lang="sk-SK" dirty="0"/>
          </a:p>
        </p:txBody>
      </p:sp>
      <p:pic>
        <p:nvPicPr>
          <p:cNvPr id="4" name="Obrázok 3" descr="ces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429132"/>
            <a:ext cx="2214578" cy="1857388"/>
          </a:xfrm>
          <a:prstGeom prst="rect">
            <a:avLst/>
          </a:prstGeom>
        </p:spPr>
      </p:pic>
      <p:pic>
        <p:nvPicPr>
          <p:cNvPr id="5" name="Obrázok 4" descr="stredoveka cest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357694"/>
            <a:ext cx="2466975" cy="1847850"/>
          </a:xfrm>
          <a:prstGeom prst="rect">
            <a:avLst/>
          </a:prstGeom>
        </p:spPr>
      </p:pic>
      <p:cxnSp>
        <p:nvCxnSpPr>
          <p:cNvPr id="7" name="Rovná spojovacia šípka 6"/>
          <p:cNvCxnSpPr/>
          <p:nvPr/>
        </p:nvCxnSpPr>
        <p:spPr>
          <a:xfrm rot="16200000" flipH="1">
            <a:off x="5500694" y="3714752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rot="10800000" flipV="1">
            <a:off x="2357422" y="3286124"/>
            <a:ext cx="3357586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V 14. storočí </a:t>
            </a:r>
            <a:r>
              <a:rPr lang="sk-SK" dirty="0" smtClean="0"/>
              <a:t>sa v Uhorskom kráľovstve sformoval </a:t>
            </a:r>
            <a:r>
              <a:rPr lang="sk-SK" b="1" dirty="0" smtClean="0"/>
              <a:t>štvrtý stav </a:t>
            </a:r>
            <a:r>
              <a:rPr lang="sk-SK" b="1" dirty="0" smtClean="0">
                <a:sym typeface="Wingdings" pitchFamily="2" charset="2"/>
              </a:rPr>
              <a:t> meštianstvo</a:t>
            </a:r>
          </a:p>
          <a:p>
            <a:pPr>
              <a:buNone/>
            </a:pPr>
            <a:r>
              <a:rPr lang="sk-SK" dirty="0" smtClean="0">
                <a:sym typeface="Wingdings" pitchFamily="2" charset="2"/>
              </a:rPr>
              <a:t>=&gt; Mešťania sa významným spôsobom uplatnili v </a:t>
            </a:r>
            <a:r>
              <a:rPr lang="sk-SK" b="1" dirty="0" smtClean="0">
                <a:sym typeface="Wingdings" pitchFamily="2" charset="2"/>
              </a:rPr>
              <a:t>remeselnej výrobe </a:t>
            </a:r>
            <a:r>
              <a:rPr lang="sk-SK" dirty="0" smtClean="0">
                <a:sym typeface="Wingdings" pitchFamily="2" charset="2"/>
              </a:rPr>
              <a:t>a </a:t>
            </a:r>
            <a:r>
              <a:rPr lang="sk-SK" b="1" dirty="0" smtClean="0">
                <a:sym typeface="Wingdings" pitchFamily="2" charset="2"/>
              </a:rPr>
              <a:t>obchode</a:t>
            </a:r>
            <a:r>
              <a:rPr lang="sk-SK" dirty="0" smtClean="0">
                <a:sym typeface="Wingdings" pitchFamily="2" charset="2"/>
              </a:rPr>
              <a:t> a vďaka </a:t>
            </a:r>
            <a:r>
              <a:rPr lang="sk-SK" u="sng" dirty="0" smtClean="0">
                <a:sym typeface="Wingdings" pitchFamily="2" charset="2"/>
              </a:rPr>
              <a:t>osobnej slobode</a:t>
            </a:r>
            <a:r>
              <a:rPr lang="sk-SK" dirty="0" smtClean="0">
                <a:sym typeface="Wingdings" pitchFamily="2" charset="2"/>
              </a:rPr>
              <a:t> sa snažili presadiť aj v </a:t>
            </a:r>
            <a:r>
              <a:rPr lang="sk-SK" b="1" dirty="0" smtClean="0">
                <a:sym typeface="Wingdings" pitchFamily="2" charset="2"/>
              </a:rPr>
              <a:t>politickom živote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Mešťania</a:t>
            </a:r>
            <a:endParaRPr lang="sk-SK" dirty="0"/>
          </a:p>
        </p:txBody>
      </p:sp>
      <p:pic>
        <p:nvPicPr>
          <p:cNvPr id="6" name="Obrázok 5" descr="mestani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572008"/>
            <a:ext cx="2714625" cy="1685925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42910" y="6215082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Zabávajúci sa mešťania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4429124" y="4214818"/>
            <a:ext cx="398218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Rozvrstvenie stredovekej spoločnosti</a:t>
            </a:r>
          </a:p>
          <a:p>
            <a:pPr algn="ctr"/>
            <a:r>
              <a:rPr lang="sk-SK" dirty="0" smtClean="0"/>
              <a:t>v Uhorskom kráľovstve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857884" y="5000636"/>
            <a:ext cx="1197764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k-SK" b="1" dirty="0" smtClean="0"/>
              <a:t>panovník</a:t>
            </a:r>
            <a:endParaRPr lang="sk-SK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4357686" y="5357826"/>
            <a:ext cx="163378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smtClean="0"/>
              <a:t>duchovenstvo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6000760" y="5357826"/>
            <a:ext cx="92204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k-SK" dirty="0" smtClean="0"/>
              <a:t>šľachta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6929454" y="5357826"/>
            <a:ext cx="14542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k-SK" b="1" i="1" dirty="0" smtClean="0"/>
              <a:t>meštianstvo</a:t>
            </a:r>
            <a:endParaRPr lang="sk-SK" b="1" i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6000760" y="5715016"/>
            <a:ext cx="1048685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smtClean="0"/>
              <a:t>poddaní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Etnická skladba </a:t>
            </a:r>
            <a:r>
              <a:rPr lang="sk-SK" dirty="0" smtClean="0"/>
              <a:t>obyvateľstva v Uhorsku sa významnejšie nezmenila, ale </a:t>
            </a:r>
            <a:r>
              <a:rPr lang="sk-SK" b="1" dirty="0" smtClean="0"/>
              <a:t>vzrástol počet Nemcov </a:t>
            </a:r>
            <a:r>
              <a:rPr lang="sk-SK" dirty="0" smtClean="0"/>
              <a:t>hlavne v </a:t>
            </a:r>
            <a:r>
              <a:rPr lang="sk-SK" b="1" dirty="0" smtClean="0"/>
              <a:t>banských oblastiach </a:t>
            </a:r>
            <a:r>
              <a:rPr lang="sk-SK" dirty="0" smtClean="0"/>
              <a:t>=&gt; vo väčšine miest vládli Nemci, ale už aj slovenskí obchodníci a remeselníci sa začali  hlásiť o slovo </a:t>
            </a:r>
            <a:r>
              <a:rPr lang="sk-SK" dirty="0" smtClean="0">
                <a:sym typeface="Wingdings" pitchFamily="2" charset="2"/>
              </a:rPr>
              <a:t> spory</a:t>
            </a:r>
          </a:p>
          <a:p>
            <a:r>
              <a:rPr lang="sk-SK" u="sng" dirty="0" smtClean="0">
                <a:sym typeface="Wingdings" pitchFamily="2" charset="2"/>
              </a:rPr>
              <a:t>Spor Slovákov s Nemcami v meste Žilina o zastúpenie v mestskej rade</a:t>
            </a:r>
            <a:r>
              <a:rPr lang="sk-SK" dirty="0" smtClean="0">
                <a:sym typeface="Wingdings" pitchFamily="2" charset="2"/>
              </a:rPr>
              <a:t>...</a:t>
            </a:r>
            <a:r>
              <a:rPr lang="sk-SK" b="1" dirty="0" smtClean="0">
                <a:sym typeface="Wingdings" pitchFamily="2" charset="2"/>
              </a:rPr>
              <a:t>Ľudovít I. </a:t>
            </a:r>
            <a:r>
              <a:rPr lang="sk-SK" dirty="0" smtClean="0">
                <a:sym typeface="Wingdings" pitchFamily="2" charset="2"/>
              </a:rPr>
              <a:t>stanovil, aby v mestskej rade bolo rovné zastúpenie tak Nemcov ako aj Slovákov a aby richtárom bol raz Nemec a raz Slovák =&gt; </a:t>
            </a:r>
            <a:r>
              <a:rPr lang="sk-SK" b="1" dirty="0" err="1" smtClean="0">
                <a:sym typeface="Wingdings" pitchFamily="2" charset="2"/>
              </a:rPr>
              <a:t>privilegium</a:t>
            </a:r>
            <a:r>
              <a:rPr lang="sk-SK" b="1" dirty="0" smtClean="0">
                <a:sym typeface="Wingdings" pitchFamily="2" charset="2"/>
              </a:rPr>
              <a:t> </a:t>
            </a:r>
            <a:r>
              <a:rPr lang="sk-SK" b="1" dirty="0" err="1" smtClean="0">
                <a:sym typeface="Wingdings" pitchFamily="2" charset="2"/>
              </a:rPr>
              <a:t>pro</a:t>
            </a:r>
            <a:r>
              <a:rPr lang="sk-SK" b="1" dirty="0" smtClean="0">
                <a:sym typeface="Wingdings" pitchFamily="2" charset="2"/>
              </a:rPr>
              <a:t> </a:t>
            </a:r>
            <a:r>
              <a:rPr lang="sk-SK" b="1" dirty="0" err="1" smtClean="0">
                <a:sym typeface="Wingdings" pitchFamily="2" charset="2"/>
              </a:rPr>
              <a:t>Slavis</a:t>
            </a:r>
            <a:r>
              <a:rPr lang="sk-SK" b="1" dirty="0" smtClean="0">
                <a:sym typeface="Wingdings" pitchFamily="2" charset="2"/>
              </a:rPr>
              <a:t> - 1381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Spor medzi Slovákmi a Nemcami</a:t>
            </a:r>
            <a:endParaRPr lang="sk-SK" dirty="0"/>
          </a:p>
        </p:txBody>
      </p:sp>
      <p:pic>
        <p:nvPicPr>
          <p:cNvPr id="4" name="Obrázok 3" descr="zilin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1142984"/>
            <a:ext cx="1152528" cy="1285884"/>
          </a:xfrm>
          <a:prstGeom prst="rect">
            <a:avLst/>
          </a:prstGeom>
        </p:spPr>
      </p:pic>
      <p:pic>
        <p:nvPicPr>
          <p:cNvPr id="5" name="Obrázok 4" descr="privilegium pro slav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2320" y="5769864"/>
            <a:ext cx="2011680" cy="1088136"/>
          </a:xfrm>
          <a:prstGeom prst="rect">
            <a:avLst/>
          </a:prstGeom>
        </p:spPr>
      </p:pic>
      <p:cxnSp>
        <p:nvCxnSpPr>
          <p:cNvPr id="7" name="Rovná spojovacia šípka 6"/>
          <p:cNvCxnSpPr/>
          <p:nvPr/>
        </p:nvCxnSpPr>
        <p:spPr>
          <a:xfrm>
            <a:off x="5643570" y="6000768"/>
            <a:ext cx="178595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www.wikipedia.sk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www.wikipedia.cz</a:t>
            </a:r>
            <a:endParaRPr lang="sk-SK" dirty="0" smtClean="0"/>
          </a:p>
          <a:p>
            <a:r>
              <a:rPr lang="sk-SK" dirty="0" smtClean="0"/>
              <a:t>Učebnica dejepisu pre 7. ročník ZŠ od </a:t>
            </a:r>
            <a:r>
              <a:rPr lang="sk-SK" dirty="0" err="1" smtClean="0"/>
              <a:t>Tonkovej</a:t>
            </a:r>
            <a:r>
              <a:rPr lang="sk-SK" dirty="0" smtClean="0"/>
              <a:t>, </a:t>
            </a:r>
            <a:r>
              <a:rPr lang="sk-SK" dirty="0" err="1" smtClean="0"/>
              <a:t>Kačírka</a:t>
            </a:r>
            <a:r>
              <a:rPr lang="sk-SK" dirty="0" smtClean="0"/>
              <a:t>, </a:t>
            </a:r>
            <a:r>
              <a:rPr lang="sk-SK" dirty="0" err="1" smtClean="0"/>
              <a:t>Lukačku</a:t>
            </a:r>
            <a:r>
              <a:rPr lang="sk-SK" dirty="0" smtClean="0"/>
              <a:t> a </a:t>
            </a:r>
            <a:r>
              <a:rPr lang="sk-SK" dirty="0" err="1" smtClean="0"/>
              <a:t>Hanovej</a:t>
            </a:r>
            <a:endParaRPr lang="sk-SK" dirty="0" smtClean="0"/>
          </a:p>
          <a:p>
            <a:r>
              <a:rPr lang="sk-SK" dirty="0" smtClean="0"/>
              <a:t>Učebnica dejepisu pre 7. ročník ZŠ od Kováča, </a:t>
            </a:r>
            <a:r>
              <a:rPr lang="sk-SK" dirty="0" err="1" smtClean="0"/>
              <a:t>Dvořáka</a:t>
            </a:r>
            <a:r>
              <a:rPr lang="sk-SK" dirty="0" smtClean="0"/>
              <a:t> a Mrvu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Vláda </a:t>
            </a:r>
            <a:r>
              <a:rPr lang="sk-SK" b="1" dirty="0" smtClean="0">
                <a:solidFill>
                  <a:srgbClr val="FF0000"/>
                </a:solidFill>
              </a:rPr>
              <a:t>Karola Róberta (1308 – 1342) </a:t>
            </a:r>
          </a:p>
          <a:p>
            <a:r>
              <a:rPr lang="sk-SK" dirty="0" smtClean="0"/>
              <a:t>V </a:t>
            </a:r>
            <a:r>
              <a:rPr lang="sk-SK" b="1" dirty="0" smtClean="0"/>
              <a:t>korunovačnej prísahe </a:t>
            </a:r>
            <a:r>
              <a:rPr lang="sk-SK" dirty="0" smtClean="0"/>
              <a:t>sa </a:t>
            </a:r>
            <a:r>
              <a:rPr lang="sk-SK" b="1" dirty="0" smtClean="0"/>
              <a:t>zaviazal,</a:t>
            </a:r>
            <a:r>
              <a:rPr lang="sk-SK" dirty="0" smtClean="0"/>
              <a:t> že </a:t>
            </a:r>
            <a:r>
              <a:rPr lang="sk-SK" b="1" dirty="0" smtClean="0"/>
              <a:t>v krajine </a:t>
            </a:r>
            <a:r>
              <a:rPr lang="sk-SK" dirty="0" smtClean="0"/>
              <a:t>nastolí </a:t>
            </a:r>
            <a:r>
              <a:rPr lang="sk-SK" b="1" dirty="0" smtClean="0"/>
              <a:t>poriadok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 podarilo sa mu odbojných veľmožov (vysoká šľachta) prinútiť k poslušnosti a </a:t>
            </a:r>
            <a:r>
              <a:rPr lang="sk-SK" b="1" dirty="0" smtClean="0">
                <a:sym typeface="Wingdings" pitchFamily="2" charset="2"/>
              </a:rPr>
              <a:t>po smrti Matúša </a:t>
            </a:r>
            <a:r>
              <a:rPr lang="sk-SK" b="1" dirty="0" err="1" smtClean="0">
                <a:sym typeface="Wingdings" pitchFamily="2" charset="2"/>
              </a:rPr>
              <a:t>Čáka</a:t>
            </a:r>
            <a:r>
              <a:rPr lang="sk-SK" b="1" dirty="0" smtClean="0">
                <a:sym typeface="Wingdings" pitchFamily="2" charset="2"/>
              </a:rPr>
              <a:t> </a:t>
            </a:r>
            <a:r>
              <a:rPr lang="sk-SK" dirty="0" smtClean="0">
                <a:sym typeface="Wingdings" pitchFamily="2" charset="2"/>
              </a:rPr>
              <a:t>v roku </a:t>
            </a:r>
            <a:r>
              <a:rPr lang="sk-SK" b="1" dirty="0" smtClean="0">
                <a:sym typeface="Wingdings" pitchFamily="2" charset="2"/>
              </a:rPr>
              <a:t>1321 zjednotil </a:t>
            </a:r>
            <a:r>
              <a:rPr lang="sk-SK" dirty="0" smtClean="0">
                <a:sym typeface="Wingdings" pitchFamily="2" charset="2"/>
              </a:rPr>
              <a:t>celé </a:t>
            </a:r>
            <a:r>
              <a:rPr lang="sk-SK" b="1" dirty="0" smtClean="0">
                <a:sym typeface="Wingdings" pitchFamily="2" charset="2"/>
              </a:rPr>
              <a:t>územie kráľovstva </a:t>
            </a:r>
            <a:r>
              <a:rPr lang="sk-SK" dirty="0" smtClean="0">
                <a:sym typeface="Wingdings" pitchFamily="2" charset="2"/>
              </a:rPr>
              <a:t>pod svojou vládou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Vláda Karola Róberta</a:t>
            </a:r>
            <a:endParaRPr lang="sk-SK" dirty="0"/>
          </a:p>
        </p:txBody>
      </p:sp>
      <p:pic>
        <p:nvPicPr>
          <p:cNvPr id="4" name="Obrázok 3" descr="karol rober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929198"/>
            <a:ext cx="1581150" cy="1562100"/>
          </a:xfrm>
          <a:prstGeom prst="rect">
            <a:avLst/>
          </a:prstGeom>
        </p:spPr>
      </p:pic>
      <p:pic>
        <p:nvPicPr>
          <p:cNvPr id="5" name="Obrázok 4" descr="uhorsko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5000636"/>
            <a:ext cx="1476375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 porážke veľmožov a obnove mieru v krajine sa </a:t>
            </a:r>
            <a:r>
              <a:rPr lang="sk-SK" u="sng" dirty="0" smtClean="0"/>
              <a:t>Karol Róbert</a:t>
            </a:r>
            <a:r>
              <a:rPr lang="sk-SK" dirty="0" smtClean="0"/>
              <a:t> sústredil na </a:t>
            </a:r>
            <a:r>
              <a:rPr lang="sk-SK" b="1" dirty="0" smtClean="0"/>
              <a:t>hospodárske reformy:</a:t>
            </a:r>
          </a:p>
          <a:p>
            <a:pPr marL="514350" indent="-514350">
              <a:buFont typeface="+mj-lt"/>
              <a:buAutoNum type="romanUcPeriod"/>
            </a:pPr>
            <a:r>
              <a:rPr lang="sk-SK" b="1" dirty="0" smtClean="0"/>
              <a:t>Obnova správy krajiny</a:t>
            </a:r>
          </a:p>
          <a:p>
            <a:pPr marL="514350" indent="-514350">
              <a:buFont typeface="+mj-lt"/>
              <a:buAutoNum type="romanUcPeriod"/>
            </a:pPr>
            <a:r>
              <a:rPr lang="sk-SK" b="1" dirty="0" smtClean="0"/>
              <a:t>Vybudovanie armády</a:t>
            </a:r>
          </a:p>
          <a:p>
            <a:pPr marL="514350" indent="-514350">
              <a:buFont typeface="+mj-lt"/>
              <a:buAutoNum type="romanUcPeriod"/>
            </a:pPr>
            <a:r>
              <a:rPr lang="sk-SK" b="1" dirty="0" smtClean="0"/>
              <a:t>Zavedenie pevnej meny </a:t>
            </a:r>
            <a:r>
              <a:rPr lang="sk-SK" dirty="0" smtClean="0"/>
              <a:t>(</a:t>
            </a:r>
            <a:r>
              <a:rPr lang="sk-SK" dirty="0" err="1" smtClean="0"/>
              <a:t>florén</a:t>
            </a:r>
            <a:r>
              <a:rPr lang="sk-SK" dirty="0" smtClean="0"/>
              <a:t>, denár a groš)</a:t>
            </a:r>
          </a:p>
          <a:p>
            <a:pPr marL="514350" indent="-514350">
              <a:buFont typeface="+mj-lt"/>
              <a:buAutoNum type="romanUcPeriod"/>
            </a:pPr>
            <a:r>
              <a:rPr lang="sk-SK" b="1" dirty="0" smtClean="0"/>
              <a:t>Zavedenie daní</a:t>
            </a:r>
          </a:p>
          <a:p>
            <a:pPr marL="514350" indent="-514350">
              <a:buFont typeface="+mj-lt"/>
              <a:buAutoNum type="romanUcPeriod"/>
            </a:pPr>
            <a:r>
              <a:rPr lang="sk-SK" b="1" dirty="0" smtClean="0"/>
              <a:t>Podpora baníctva 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Hospodárske reformy...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969185" y="4643446"/>
            <a:ext cx="523252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Výsledkom týchto opatrení bol hospodársky rast</a:t>
            </a:r>
          </a:p>
          <a:p>
            <a:pPr algn="ctr"/>
            <a:r>
              <a:rPr lang="sk-SK" b="1" dirty="0" smtClean="0"/>
              <a:t>Uhorského kráľovstva</a:t>
            </a:r>
            <a:endParaRPr lang="sk-SK" b="1" dirty="0"/>
          </a:p>
        </p:txBody>
      </p:sp>
      <p:pic>
        <p:nvPicPr>
          <p:cNvPr id="5" name="Obrázok 4" descr="uhorske kralovstv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429264"/>
            <a:ext cx="2190780" cy="1428736"/>
          </a:xfrm>
          <a:prstGeom prst="rect">
            <a:avLst/>
          </a:prstGeom>
        </p:spPr>
      </p:pic>
      <p:cxnSp>
        <p:nvCxnSpPr>
          <p:cNvPr id="7" name="Rovná spojovacia šípka 6"/>
          <p:cNvCxnSpPr/>
          <p:nvPr/>
        </p:nvCxnSpPr>
        <p:spPr>
          <a:xfrm flipV="1">
            <a:off x="3000364" y="5143512"/>
            <a:ext cx="235745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Postupne vzrastala aj </a:t>
            </a:r>
            <a:r>
              <a:rPr lang="sk-SK" b="1" dirty="0" smtClean="0"/>
              <a:t>medzinárodná vážnosť Uhorska</a:t>
            </a:r>
          </a:p>
          <a:p>
            <a:r>
              <a:rPr lang="sk-SK" dirty="0" smtClean="0"/>
              <a:t>V roku </a:t>
            </a:r>
            <a:r>
              <a:rPr lang="sk-SK" b="1" dirty="0" smtClean="0"/>
              <a:t>1322 </a:t>
            </a:r>
            <a:r>
              <a:rPr lang="sk-SK" dirty="0" smtClean="0"/>
              <a:t>sa </a:t>
            </a:r>
            <a:r>
              <a:rPr lang="sk-SK" b="1" dirty="0" smtClean="0"/>
              <a:t>Karol Róbert </a:t>
            </a:r>
            <a:r>
              <a:rPr lang="sk-SK" u="sng" dirty="0" smtClean="0"/>
              <a:t>v Trnave </a:t>
            </a:r>
            <a:r>
              <a:rPr lang="sk-SK" dirty="0" smtClean="0"/>
              <a:t>stretol s českým panovníkom </a:t>
            </a:r>
            <a:r>
              <a:rPr lang="sk-SK" b="1" dirty="0" smtClean="0"/>
              <a:t>Jánom Luxemburským </a:t>
            </a:r>
            <a:r>
              <a:rPr lang="sk-SK" dirty="0" smtClean="0"/>
              <a:t>a uzavreli </a:t>
            </a:r>
            <a:r>
              <a:rPr lang="sk-SK" u="sng" dirty="0" smtClean="0"/>
              <a:t>spojenectvo proti Rakúsku </a:t>
            </a:r>
            <a:r>
              <a:rPr lang="sk-SK" dirty="0" smtClean="0"/>
              <a:t>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Spojenectvo proti Rakúsku...</a:t>
            </a:r>
            <a:endParaRPr lang="sk-SK" dirty="0"/>
          </a:p>
        </p:txBody>
      </p:sp>
      <p:pic>
        <p:nvPicPr>
          <p:cNvPr id="4" name="Obrázok 3" descr="jan luxembursky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500570"/>
            <a:ext cx="1643074" cy="1781194"/>
          </a:xfrm>
          <a:prstGeom prst="rect">
            <a:avLst/>
          </a:prstGeom>
        </p:spPr>
      </p:pic>
      <p:pic>
        <p:nvPicPr>
          <p:cNvPr id="5" name="Obrázok 4" descr="trnava mesto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429132"/>
            <a:ext cx="2428875" cy="1885950"/>
          </a:xfrm>
          <a:prstGeom prst="rect">
            <a:avLst/>
          </a:prstGeom>
        </p:spPr>
      </p:pic>
      <p:pic>
        <p:nvPicPr>
          <p:cNvPr id="6" name="Obrázok 5" descr="karol rober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4572008"/>
            <a:ext cx="1757360" cy="1571636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285720" y="6211669"/>
            <a:ext cx="19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Ján Luxemburský</a:t>
            </a:r>
          </a:p>
          <a:p>
            <a:pPr algn="ctr"/>
            <a:r>
              <a:rPr lang="sk-SK" dirty="0"/>
              <a:t>č</a:t>
            </a:r>
            <a:r>
              <a:rPr lang="sk-SK" dirty="0" smtClean="0"/>
              <a:t>eský kráľ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858016" y="6211669"/>
            <a:ext cx="1519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Karol Róbert</a:t>
            </a:r>
          </a:p>
          <a:p>
            <a:pPr algn="ctr"/>
            <a:r>
              <a:rPr lang="sk-SK" dirty="0"/>
              <a:t>u</a:t>
            </a:r>
            <a:r>
              <a:rPr lang="sk-SK" dirty="0" smtClean="0"/>
              <a:t>horský kráľ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428992" y="6215082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Mesto - Trnava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Onedlho po podpise zmluvy s českým panovníkom vypukla </a:t>
            </a:r>
            <a:r>
              <a:rPr lang="sk-SK" b="1" dirty="0" smtClean="0"/>
              <a:t>vojna s Rakúskom</a:t>
            </a:r>
            <a:r>
              <a:rPr lang="sk-SK" dirty="0" smtClean="0"/>
              <a:t>, ktorú </a:t>
            </a:r>
            <a:r>
              <a:rPr lang="sk-SK" b="1" dirty="0" smtClean="0"/>
              <a:t>Uhorsko vyhralo...</a:t>
            </a:r>
          </a:p>
          <a:p>
            <a:r>
              <a:rPr lang="sk-SK" dirty="0" smtClean="0"/>
              <a:t>Po nej sa mesto </a:t>
            </a:r>
            <a:r>
              <a:rPr lang="sk-SK" b="1" dirty="0" smtClean="0"/>
              <a:t>Bratislava aj so svojim okolím stáva natrvalo súčasťou Uhorského kráľovstva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Bratislava – súčasť Uhorska</a:t>
            </a:r>
            <a:endParaRPr lang="sk-SK" dirty="0"/>
          </a:p>
        </p:txBody>
      </p:sp>
      <p:pic>
        <p:nvPicPr>
          <p:cNvPr id="5" name="Obrázok 4" descr="stredoveka bratislav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429132"/>
            <a:ext cx="2847975" cy="160020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500430" y="5429264"/>
            <a:ext cx="396134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Podľa súdobého maliara</a:t>
            </a:r>
          </a:p>
          <a:p>
            <a:pPr algn="ctr"/>
            <a:r>
              <a:rPr lang="sk-SK" dirty="0"/>
              <a:t>t</a:t>
            </a:r>
            <a:r>
              <a:rPr lang="sk-SK" dirty="0" smtClean="0"/>
              <a:t>akto vyzerala stredoveká Bratislava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Práve vďaka </a:t>
            </a:r>
            <a:r>
              <a:rPr lang="sk-SK" b="1" dirty="0" smtClean="0"/>
              <a:t>rozvoju baníctva </a:t>
            </a:r>
            <a:r>
              <a:rPr lang="sk-SK" dirty="0" smtClean="0"/>
              <a:t>a </a:t>
            </a:r>
            <a:r>
              <a:rPr lang="sk-SK" b="1" dirty="0" smtClean="0"/>
              <a:t>zavedeniu</a:t>
            </a:r>
            <a:r>
              <a:rPr lang="sk-SK" dirty="0" smtClean="0"/>
              <a:t> novej </a:t>
            </a:r>
            <a:r>
              <a:rPr lang="sk-SK" b="1" dirty="0" smtClean="0"/>
              <a:t>zlatej meny v roku 1325 </a:t>
            </a:r>
            <a:r>
              <a:rPr lang="sk-SK" dirty="0" smtClean="0"/>
              <a:t>(zlatý </a:t>
            </a:r>
            <a:r>
              <a:rPr lang="sk-SK" dirty="0" err="1" smtClean="0"/>
              <a:t>florén</a:t>
            </a:r>
            <a:r>
              <a:rPr lang="sk-SK" dirty="0" smtClean="0"/>
              <a:t>, ale popri sa </a:t>
            </a:r>
            <a:r>
              <a:rPr lang="sk-SK" dirty="0" err="1" smtClean="0"/>
              <a:t>použivali</a:t>
            </a:r>
            <a:r>
              <a:rPr lang="sk-SK" dirty="0" smtClean="0"/>
              <a:t> aj strieborné groše) sa </a:t>
            </a:r>
            <a:r>
              <a:rPr lang="sk-SK" b="1" dirty="0" smtClean="0"/>
              <a:t>z Uhorska </a:t>
            </a:r>
            <a:r>
              <a:rPr lang="sk-SK" dirty="0" smtClean="0"/>
              <a:t>stáva </a:t>
            </a:r>
            <a:r>
              <a:rPr lang="sk-SK" b="1" dirty="0" smtClean="0"/>
              <a:t>významná stredoeurópska krajina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Vzostup Uhorska</a:t>
            </a:r>
            <a:endParaRPr lang="sk-SK" dirty="0"/>
          </a:p>
        </p:txBody>
      </p:sp>
      <p:pic>
        <p:nvPicPr>
          <p:cNvPr id="4" name="Obrázok 3" descr="dukaty karola rober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000504"/>
            <a:ext cx="1981200" cy="1357322"/>
          </a:xfrm>
          <a:prstGeom prst="rect">
            <a:avLst/>
          </a:prstGeom>
        </p:spPr>
      </p:pic>
      <p:pic>
        <p:nvPicPr>
          <p:cNvPr id="5" name="Obrázok 4" descr="gros.jpeg"/>
          <p:cNvPicPr>
            <a:picLocks noChangeAspect="1"/>
          </p:cNvPicPr>
          <p:nvPr/>
        </p:nvPicPr>
        <p:blipFill>
          <a:blip r:embed="rId3"/>
          <a:srcRect l="13333" t="13333" r="13333" b="13333"/>
          <a:stretch>
            <a:fillRect/>
          </a:stretch>
        </p:blipFill>
        <p:spPr>
          <a:xfrm>
            <a:off x="2786050" y="3857628"/>
            <a:ext cx="1571636" cy="1571636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857224" y="5500702"/>
            <a:ext cx="328006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Menová reforma:</a:t>
            </a:r>
          </a:p>
          <a:p>
            <a:pPr algn="ctr"/>
            <a:r>
              <a:rPr lang="sk-SK" dirty="0"/>
              <a:t>n</a:t>
            </a:r>
            <a:r>
              <a:rPr lang="sk-SK" dirty="0" smtClean="0"/>
              <a:t>a obrázkoch môžeme vidieť </a:t>
            </a:r>
          </a:p>
          <a:p>
            <a:pPr algn="ctr"/>
            <a:r>
              <a:rPr lang="sk-SK" dirty="0"/>
              <a:t>z</a:t>
            </a:r>
            <a:r>
              <a:rPr lang="sk-SK" dirty="0" smtClean="0"/>
              <a:t>laté </a:t>
            </a:r>
            <a:r>
              <a:rPr lang="sk-SK" dirty="0" err="1" smtClean="0"/>
              <a:t>florény</a:t>
            </a:r>
            <a:r>
              <a:rPr lang="sk-SK" dirty="0" smtClean="0"/>
              <a:t> a strieborný groš</a:t>
            </a:r>
            <a:endParaRPr lang="sk-SK" dirty="0"/>
          </a:p>
        </p:txBody>
      </p:sp>
      <p:pic>
        <p:nvPicPr>
          <p:cNvPr id="7" name="Obrázok 6" descr="stredoveki banici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3857628"/>
            <a:ext cx="2495550" cy="182880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6215074" y="5857892"/>
            <a:ext cx="217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Život stredovekého</a:t>
            </a:r>
          </a:p>
          <a:p>
            <a:pPr algn="ctr"/>
            <a:r>
              <a:rPr lang="sk-SK" dirty="0" smtClean="0"/>
              <a:t>baníka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roku </a:t>
            </a:r>
            <a:r>
              <a:rPr lang="sk-SK" u="sng" dirty="0" smtClean="0"/>
              <a:t>1342 zomiera Karol Róbert </a:t>
            </a:r>
            <a:r>
              <a:rPr lang="sk-SK" dirty="0" smtClean="0"/>
              <a:t>a po jeho smrti si na uhorský kráľovský trón sadá jeho syn 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Ľudovít I. Veľký (1342 – 1382) </a:t>
            </a:r>
            <a:r>
              <a:rPr lang="sk-SK" dirty="0" smtClean="0"/>
              <a:t>– vládnuť začal ako 17 -  ročný a v roku </a:t>
            </a:r>
            <a:r>
              <a:rPr lang="sk-SK" b="1" dirty="0" smtClean="0"/>
              <a:t>1370 </a:t>
            </a:r>
            <a:r>
              <a:rPr lang="sk-SK" dirty="0" smtClean="0"/>
              <a:t>ho </a:t>
            </a:r>
            <a:r>
              <a:rPr lang="sk-SK" b="1" dirty="0" smtClean="0"/>
              <a:t>korunovali</a:t>
            </a:r>
            <a:r>
              <a:rPr lang="sk-SK" dirty="0" smtClean="0"/>
              <a:t> aj </a:t>
            </a:r>
            <a:r>
              <a:rPr lang="sk-SK" b="1" dirty="0" smtClean="0"/>
              <a:t>za poľského kráľa </a:t>
            </a:r>
            <a:r>
              <a:rPr lang="sk-SK" dirty="0" smtClean="0">
                <a:sym typeface="Wingdings" pitchFamily="2" charset="2"/>
              </a:rPr>
              <a:t> vzniká </a:t>
            </a:r>
            <a:r>
              <a:rPr lang="sk-SK" dirty="0" err="1" smtClean="0">
                <a:sym typeface="Wingdings" pitchFamily="2" charset="2"/>
              </a:rPr>
              <a:t>súštatie</a:t>
            </a:r>
            <a:r>
              <a:rPr lang="sk-SK" dirty="0" smtClean="0">
                <a:sym typeface="Wingdings" pitchFamily="2" charset="2"/>
              </a:rPr>
              <a:t>  </a:t>
            </a:r>
            <a:r>
              <a:rPr lang="sk-SK" b="1" dirty="0" smtClean="0">
                <a:sym typeface="Wingdings" pitchFamily="2" charset="2"/>
              </a:rPr>
              <a:t>Uhorsko – poľská únia,</a:t>
            </a:r>
            <a:r>
              <a:rPr lang="sk-SK" dirty="0" smtClean="0">
                <a:sym typeface="Wingdings" pitchFamily="2" charset="2"/>
              </a:rPr>
              <a:t> ktorá siahala od Baltského až po Jadranské more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Vláda Ľudovíta I.</a:t>
            </a:r>
            <a:endParaRPr lang="sk-SK" dirty="0"/>
          </a:p>
        </p:txBody>
      </p:sp>
      <p:pic>
        <p:nvPicPr>
          <p:cNvPr id="4" name="Obrázok 3" descr="lud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02" y="4714884"/>
            <a:ext cx="1500198" cy="1905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714612" y="5143512"/>
            <a:ext cx="467467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Počas vlády </a:t>
            </a:r>
            <a:r>
              <a:rPr lang="sk-SK" b="1" dirty="0" smtClean="0"/>
              <a:t>Ľudovíta I. Veľkého </a:t>
            </a:r>
            <a:r>
              <a:rPr lang="sk-SK" dirty="0" smtClean="0"/>
              <a:t>dosiahlo</a:t>
            </a:r>
          </a:p>
          <a:p>
            <a:pPr algn="ctr"/>
            <a:r>
              <a:rPr lang="sk-SK" b="1" dirty="0" smtClean="0"/>
              <a:t>Uhorsko najväčší mocenský rozmach</a:t>
            </a:r>
            <a:r>
              <a:rPr lang="sk-SK" dirty="0" smtClean="0"/>
              <a:t>...na  </a:t>
            </a:r>
          </a:p>
          <a:p>
            <a:pPr algn="ctr"/>
            <a:r>
              <a:rPr lang="sk-SK" dirty="0"/>
              <a:t>z</a:t>
            </a:r>
            <a:r>
              <a:rPr lang="sk-SK" dirty="0" smtClean="0"/>
              <a:t>áklade zmlúv s </a:t>
            </a:r>
            <a:r>
              <a:rPr lang="sk-SK" i="1" dirty="0" smtClean="0"/>
              <a:t>poľským kráľom </a:t>
            </a:r>
            <a:r>
              <a:rPr lang="sk-SK" b="1" dirty="0" smtClean="0"/>
              <a:t>Kazimírom </a:t>
            </a:r>
          </a:p>
          <a:p>
            <a:pPr algn="ctr"/>
            <a:r>
              <a:rPr lang="sk-SK" b="1" dirty="0" smtClean="0"/>
              <a:t>III. Veľkým </a:t>
            </a:r>
            <a:r>
              <a:rPr lang="sk-SK" dirty="0" smtClean="0"/>
              <a:t>sa stal aj kráľom Poľska </a:t>
            </a:r>
            <a:r>
              <a:rPr lang="sk-SK" dirty="0" smtClean="0">
                <a:sym typeface="Wingdings" pitchFamily="2" charset="2"/>
              </a:rPr>
              <a:t> </a:t>
            </a:r>
          </a:p>
          <a:p>
            <a:pPr algn="ctr"/>
            <a:r>
              <a:rPr lang="sk-SK" dirty="0" smtClean="0">
                <a:solidFill>
                  <a:srgbClr val="FF0000"/>
                </a:solidFill>
                <a:sym typeface="Wingdings" pitchFamily="2" charset="2"/>
              </a:rPr>
              <a:t>Uhorsko </a:t>
            </a:r>
            <a:r>
              <a:rPr lang="sk-SK" dirty="0" smtClean="0">
                <a:solidFill>
                  <a:srgbClr val="FF0000"/>
                </a:solidFill>
              </a:rPr>
              <a:t>- </a:t>
            </a:r>
            <a:r>
              <a:rPr lang="sk-SK" dirty="0">
                <a:solidFill>
                  <a:srgbClr val="FF0000"/>
                </a:solidFill>
              </a:rPr>
              <a:t>p</a:t>
            </a:r>
            <a:r>
              <a:rPr lang="sk-SK" dirty="0" smtClean="0">
                <a:solidFill>
                  <a:srgbClr val="FF0000"/>
                </a:solidFill>
              </a:rPr>
              <a:t>oľská únia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6" name="Obrázok 5" descr="kazimir I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72074"/>
            <a:ext cx="1524000" cy="1785926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571604" y="6072206"/>
            <a:ext cx="1165704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sk-SK" dirty="0" smtClean="0"/>
              <a:t>Kazimír</a:t>
            </a:r>
          </a:p>
          <a:p>
            <a:pPr algn="ctr"/>
            <a:r>
              <a:rPr lang="sk-SK" dirty="0" smtClean="0"/>
              <a:t>III. Veľký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Už od počiatkov </a:t>
            </a:r>
            <a:r>
              <a:rPr lang="sk-SK" b="1" dirty="0" smtClean="0"/>
              <a:t>Uhorského kráľovstva </a:t>
            </a:r>
            <a:r>
              <a:rPr lang="sk-SK" dirty="0" smtClean="0"/>
              <a:t>tu významnú úlohu zohrávalo </a:t>
            </a:r>
            <a:r>
              <a:rPr lang="sk-SK" b="1" dirty="0" smtClean="0"/>
              <a:t>baníctvo</a:t>
            </a:r>
            <a:r>
              <a:rPr lang="sk-SK" dirty="0" smtClean="0"/>
              <a:t>...</a:t>
            </a:r>
            <a:r>
              <a:rPr lang="sk-SK" b="1" dirty="0" smtClean="0"/>
              <a:t>za vlády Anjouovcov</a:t>
            </a:r>
            <a:r>
              <a:rPr lang="sk-SK" dirty="0" smtClean="0"/>
              <a:t> boli objavené </a:t>
            </a:r>
            <a:r>
              <a:rPr lang="sk-SK" b="1" dirty="0" smtClean="0"/>
              <a:t>nové ložiská drahých kovov</a:t>
            </a:r>
            <a:r>
              <a:rPr lang="sk-SK" dirty="0" smtClean="0"/>
              <a:t> (hlavne zlata)</a:t>
            </a:r>
          </a:p>
          <a:p>
            <a:r>
              <a:rPr lang="sk-SK" b="1" dirty="0" smtClean="0"/>
              <a:t>Najvýznamnejšie</a:t>
            </a:r>
            <a:r>
              <a:rPr lang="sk-SK" dirty="0" smtClean="0"/>
              <a:t> náleziská sa nachádzali v okolí </a:t>
            </a:r>
            <a:r>
              <a:rPr lang="sk-SK" b="1" dirty="0" smtClean="0"/>
              <a:t>Banskej Štiavnice </a:t>
            </a:r>
            <a:r>
              <a:rPr lang="sk-SK" dirty="0" smtClean="0"/>
              <a:t>a</a:t>
            </a:r>
            <a:r>
              <a:rPr lang="sk-SK" b="1" dirty="0" smtClean="0"/>
              <a:t> Kremnice 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Banské mestá</a:t>
            </a:r>
            <a:endParaRPr lang="sk-SK" dirty="0"/>
          </a:p>
        </p:txBody>
      </p:sp>
      <p:pic>
        <p:nvPicPr>
          <p:cNvPr id="4" name="Obrázok 3" descr="banska stiavnic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714884"/>
            <a:ext cx="2486025" cy="1838325"/>
          </a:xfrm>
          <a:prstGeom prst="rect">
            <a:avLst/>
          </a:prstGeom>
        </p:spPr>
      </p:pic>
      <p:pic>
        <p:nvPicPr>
          <p:cNvPr id="5" name="Obrázok 4" descr="kremnica - mincovn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4714884"/>
            <a:ext cx="2695575" cy="1695450"/>
          </a:xfrm>
          <a:prstGeom prst="rect">
            <a:avLst/>
          </a:prstGeom>
        </p:spPr>
      </p:pic>
      <p:cxnSp>
        <p:nvCxnSpPr>
          <p:cNvPr id="7" name="Rovná spojovacia šípka 6"/>
          <p:cNvCxnSpPr/>
          <p:nvPr/>
        </p:nvCxnSpPr>
        <p:spPr>
          <a:xfrm rot="5400000">
            <a:off x="1857356" y="4643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5286380" y="4500570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3286116" y="5143512"/>
            <a:ext cx="245932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Banské mestá museli</a:t>
            </a:r>
          </a:p>
          <a:p>
            <a:pPr algn="ctr"/>
            <a:r>
              <a:rPr lang="sk-SK" dirty="0" smtClean="0"/>
              <a:t>odvádzať z vyťaženej </a:t>
            </a:r>
          </a:p>
          <a:p>
            <a:pPr algn="ctr"/>
            <a:r>
              <a:rPr lang="sk-SK" dirty="0" smtClean="0"/>
              <a:t>rudy </a:t>
            </a:r>
            <a:r>
              <a:rPr lang="sk-SK" b="1" dirty="0" smtClean="0">
                <a:solidFill>
                  <a:srgbClr val="FF0000"/>
                </a:solidFill>
                <a:sym typeface="Wingdings" pitchFamily="2" charset="2"/>
              </a:rPr>
              <a:t> banskú daň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500166" y="1428736"/>
            <a:ext cx="6263253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K </a:t>
            </a:r>
            <a:r>
              <a:rPr lang="sk-SK" b="1" u="sng" dirty="0" smtClean="0">
                <a:solidFill>
                  <a:srgbClr val="FF0000"/>
                </a:solidFill>
              </a:rPr>
              <a:t>výsadám</a:t>
            </a:r>
            <a:r>
              <a:rPr lang="sk-SK" dirty="0" smtClean="0"/>
              <a:t> banských miest patrilo právo </a:t>
            </a:r>
            <a:r>
              <a:rPr lang="sk-SK" dirty="0" smtClean="0">
                <a:solidFill>
                  <a:srgbClr val="FF0000"/>
                </a:solidFill>
              </a:rPr>
              <a:t>vyhľadávať, ťažiť</a:t>
            </a:r>
          </a:p>
          <a:p>
            <a:pPr algn="ctr"/>
            <a:r>
              <a:rPr lang="sk-SK" dirty="0" smtClean="0">
                <a:solidFill>
                  <a:srgbClr val="FF0000"/>
                </a:solidFill>
              </a:rPr>
              <a:t>a spracúvať rudné bohatstvo ukryté v zemi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smtClean="0"/>
              <a:t>Karol Róbert </a:t>
            </a:r>
            <a:r>
              <a:rPr lang="sk-SK" dirty="0" smtClean="0"/>
              <a:t>udelil v roku </a:t>
            </a:r>
            <a:r>
              <a:rPr lang="sk-SK" b="1" dirty="0" smtClean="0"/>
              <a:t>1328 mestské práva Kremnici </a:t>
            </a:r>
            <a:r>
              <a:rPr lang="sk-SK" b="1" dirty="0" smtClean="0">
                <a:sym typeface="Wingdings" pitchFamily="2" charset="2"/>
              </a:rPr>
              <a:t> kráľovské banské mesto</a:t>
            </a:r>
            <a:r>
              <a:rPr lang="sk-SK" b="1" dirty="0" smtClean="0"/>
              <a:t> </a:t>
            </a:r>
            <a:r>
              <a:rPr lang="sk-SK" dirty="0" smtClean="0"/>
              <a:t>a tiež tu vznikla </a:t>
            </a:r>
            <a:r>
              <a:rPr lang="sk-SK" b="1" dirty="0" smtClean="0"/>
              <a:t>banská komora </a:t>
            </a:r>
            <a:r>
              <a:rPr lang="sk-SK" dirty="0" smtClean="0"/>
              <a:t>a </a:t>
            </a:r>
            <a:r>
              <a:rPr lang="sk-SK" b="1" dirty="0" smtClean="0"/>
              <a:t>mincovňa</a:t>
            </a:r>
            <a:r>
              <a:rPr lang="sk-SK" dirty="0" smtClean="0"/>
              <a:t>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Kremnica </a:t>
            </a:r>
            <a:endParaRPr lang="sk-SK" dirty="0"/>
          </a:p>
        </p:txBody>
      </p:sp>
      <p:pic>
        <p:nvPicPr>
          <p:cNvPr id="4" name="Obrázok 3" descr="erb Kremnic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0"/>
            <a:ext cx="1714512" cy="1714488"/>
          </a:xfrm>
          <a:prstGeom prst="rect">
            <a:avLst/>
          </a:prstGeom>
        </p:spPr>
      </p:pic>
      <p:pic>
        <p:nvPicPr>
          <p:cNvPr id="5" name="Obrázok 4" descr="kremnica - mincovn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000504"/>
            <a:ext cx="2695575" cy="169545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857224" y="5786454"/>
            <a:ext cx="24400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Kremnica – kráľovské</a:t>
            </a:r>
          </a:p>
          <a:p>
            <a:pPr algn="ctr"/>
            <a:r>
              <a:rPr lang="sk-SK" dirty="0" smtClean="0"/>
              <a:t>banské mesto od roku</a:t>
            </a:r>
          </a:p>
          <a:p>
            <a:pPr algn="ctr"/>
            <a:r>
              <a:rPr lang="sk-SK" dirty="0" smtClean="0"/>
              <a:t>1328</a:t>
            </a:r>
            <a:endParaRPr lang="sk-SK" dirty="0"/>
          </a:p>
        </p:txBody>
      </p:sp>
      <p:pic>
        <p:nvPicPr>
          <p:cNvPr id="7" name="Obrázok 6" descr="mincovna kremnica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4000504"/>
            <a:ext cx="2286000" cy="1609725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6215074" y="5643578"/>
            <a:ext cx="251383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Mincovňa v Kremnici</a:t>
            </a:r>
          </a:p>
          <a:p>
            <a:pPr algn="ctr"/>
            <a:r>
              <a:rPr lang="sk-SK" dirty="0" smtClean="0"/>
              <a:t>bola založená taktiež v</a:t>
            </a:r>
          </a:p>
          <a:p>
            <a:pPr algn="ctr"/>
            <a:r>
              <a:rPr lang="sk-SK" dirty="0" smtClean="0"/>
              <a:t>roku 1328</a:t>
            </a:r>
            <a:endParaRPr lang="sk-SK" dirty="0"/>
          </a:p>
        </p:txBody>
      </p:sp>
      <p:pic>
        <p:nvPicPr>
          <p:cNvPr id="9" name="Obrázok 8" descr="kremnicka mincovna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9058" y="4071942"/>
            <a:ext cx="1524000" cy="1143000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3286116" y="5143512"/>
            <a:ext cx="29241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Strieborné groše a zlaté</a:t>
            </a:r>
          </a:p>
          <a:p>
            <a:pPr algn="ctr"/>
            <a:r>
              <a:rPr lang="sk-SK" dirty="0" err="1" smtClean="0"/>
              <a:t>florény</a:t>
            </a:r>
            <a:r>
              <a:rPr lang="sk-SK" dirty="0" smtClean="0"/>
              <a:t> patrili vďaka </a:t>
            </a:r>
          </a:p>
          <a:p>
            <a:pPr algn="ctr"/>
            <a:r>
              <a:rPr lang="sk-SK" dirty="0" smtClean="0"/>
              <a:t>svojej rýdzosti k žiadaným</a:t>
            </a:r>
          </a:p>
          <a:p>
            <a:pPr algn="ctr"/>
            <a:r>
              <a:rPr lang="sk-SK" dirty="0" smtClean="0"/>
              <a:t>platidlám v Európe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Pán Váhu a Tatier</Template>
  <TotalTime>999</TotalTime>
  <Words>710</Words>
  <Application>Microsoft Office PowerPoint</Application>
  <PresentationFormat>Prezentácia na obrazovke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Book Antiqua</vt:lpstr>
      <vt:lpstr>Wingdings</vt:lpstr>
      <vt:lpstr>Tvrdý obal</vt:lpstr>
      <vt:lpstr>Zlatá baňa Uhorska</vt:lpstr>
      <vt:lpstr>Vláda Karola Róberta</vt:lpstr>
      <vt:lpstr>Hospodárske reformy...</vt:lpstr>
      <vt:lpstr>Spojenectvo proti Rakúsku...</vt:lpstr>
      <vt:lpstr>Bratislava – súčasť Uhorska</vt:lpstr>
      <vt:lpstr>Vzostup Uhorska</vt:lpstr>
      <vt:lpstr>Vláda Ľudovíta I.</vt:lpstr>
      <vt:lpstr>Banské mestá</vt:lpstr>
      <vt:lpstr>Kremnica </vt:lpstr>
      <vt:lpstr>Banská Štiavnica</vt:lpstr>
      <vt:lpstr>Budovanie ciest...</vt:lpstr>
      <vt:lpstr>Mešťania</vt:lpstr>
      <vt:lpstr>Spor medzi Slovákmi a Nemcami</vt:lpstr>
      <vt:lpstr>Použitá literatúra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Zlatá baňa Uhorska</dc:title>
  <dc:creator>Valued Acer Customer</dc:creator>
  <cp:lastModifiedBy>MS Vinbarg</cp:lastModifiedBy>
  <cp:revision>84</cp:revision>
  <dcterms:created xsi:type="dcterms:W3CDTF">2012-11-26T09:04:24Z</dcterms:created>
  <dcterms:modified xsi:type="dcterms:W3CDTF">2021-10-25T19:34:39Z</dcterms:modified>
</cp:coreProperties>
</file>