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6" d="100"/>
          <a:sy n="46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9E4F6-CA2F-470F-B36C-BA0A75B47315}" type="datetimeFigureOut">
              <a:rPr lang="sk-SK" smtClean="0"/>
              <a:t>26. 1. 2022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EA539-74F8-40E9-95B4-EC861FBFF79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11571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9E4F6-CA2F-470F-B36C-BA0A75B47315}" type="datetimeFigureOut">
              <a:rPr lang="sk-SK" smtClean="0"/>
              <a:t>26. 1. 2022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EA539-74F8-40E9-95B4-EC861FBFF79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09432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9E4F6-CA2F-470F-B36C-BA0A75B47315}" type="datetimeFigureOut">
              <a:rPr lang="sk-SK" smtClean="0"/>
              <a:t>26. 1. 2022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EA539-74F8-40E9-95B4-EC861FBFF792}" type="slidenum">
              <a:rPr lang="sk-SK" smtClean="0"/>
              <a:t>‹#›</a:t>
            </a:fld>
            <a:endParaRPr lang="sk-SK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804613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9E4F6-CA2F-470F-B36C-BA0A75B47315}" type="datetimeFigureOut">
              <a:rPr lang="sk-SK" smtClean="0"/>
              <a:t>26. 1. 2022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EA539-74F8-40E9-95B4-EC861FBFF79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295804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 ponu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9E4F6-CA2F-470F-B36C-BA0A75B47315}" type="datetimeFigureOut">
              <a:rPr lang="sk-SK" smtClean="0"/>
              <a:t>26. 1. 2022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EA539-74F8-40E9-95B4-EC861FBFF792}" type="slidenum">
              <a:rPr lang="sk-SK" smtClean="0"/>
              <a:t>‹#›</a:t>
            </a:fld>
            <a:endParaRPr lang="sk-SK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661469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lebo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9E4F6-CA2F-470F-B36C-BA0A75B47315}" type="datetimeFigureOut">
              <a:rPr lang="sk-SK" smtClean="0"/>
              <a:t>26. 1. 2022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EA539-74F8-40E9-95B4-EC861FBFF79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780293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9E4F6-CA2F-470F-B36C-BA0A75B47315}" type="datetimeFigureOut">
              <a:rPr lang="sk-SK" smtClean="0"/>
              <a:t>26. 1. 2022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EA539-74F8-40E9-95B4-EC861FBFF79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802110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9E4F6-CA2F-470F-B36C-BA0A75B47315}" type="datetimeFigureOut">
              <a:rPr lang="sk-SK" smtClean="0"/>
              <a:t>26. 1. 2022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EA539-74F8-40E9-95B4-EC861FBFF79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49217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9E4F6-CA2F-470F-B36C-BA0A75B47315}" type="datetimeFigureOut">
              <a:rPr lang="sk-SK" smtClean="0"/>
              <a:t>26. 1. 2022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EA539-74F8-40E9-95B4-EC861FBFF79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5691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9E4F6-CA2F-470F-B36C-BA0A75B47315}" type="datetimeFigureOut">
              <a:rPr lang="sk-SK" smtClean="0"/>
              <a:t>26. 1. 2022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EA539-74F8-40E9-95B4-EC861FBFF79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5287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9E4F6-CA2F-470F-B36C-BA0A75B47315}" type="datetimeFigureOut">
              <a:rPr lang="sk-SK" smtClean="0"/>
              <a:t>26. 1. 2022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EA539-74F8-40E9-95B4-EC861FBFF79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73939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9E4F6-CA2F-470F-B36C-BA0A75B47315}" type="datetimeFigureOut">
              <a:rPr lang="sk-SK" smtClean="0"/>
              <a:t>26. 1. 2022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EA539-74F8-40E9-95B4-EC861FBFF79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20553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9E4F6-CA2F-470F-B36C-BA0A75B47315}" type="datetimeFigureOut">
              <a:rPr lang="sk-SK" smtClean="0"/>
              <a:t>26. 1. 2022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EA539-74F8-40E9-95B4-EC861FBFF79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32634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9E4F6-CA2F-470F-B36C-BA0A75B47315}" type="datetimeFigureOut">
              <a:rPr lang="sk-SK" smtClean="0"/>
              <a:t>26. 1. 2022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EA539-74F8-40E9-95B4-EC861FBFF79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36400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9E4F6-CA2F-470F-B36C-BA0A75B47315}" type="datetimeFigureOut">
              <a:rPr lang="sk-SK" smtClean="0"/>
              <a:t>26. 1. 2022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EA539-74F8-40E9-95B4-EC861FBFF79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66683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9E4F6-CA2F-470F-B36C-BA0A75B47315}" type="datetimeFigureOut">
              <a:rPr lang="sk-SK" smtClean="0"/>
              <a:t>26. 1. 2022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EA539-74F8-40E9-95B4-EC861FBFF79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07465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9E4F6-CA2F-470F-B36C-BA0A75B47315}" type="datetimeFigureOut">
              <a:rPr lang="sk-SK" smtClean="0"/>
              <a:t>26. 1. 2022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3CEA539-74F8-40E9-95B4-EC861FBFF79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03134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 descr="Obrázok, na ktorom je text, osoba, vnútri, ornát&#10;&#10;Automaticky generovaný popis">
            <a:extLst>
              <a:ext uri="{FF2B5EF4-FFF2-40B4-BE49-F238E27FC236}">
                <a16:creationId xmlns:a16="http://schemas.microsoft.com/office/drawing/2014/main" xmlns="" id="{B67B37D7-2AF2-4F44-8A23-BCFF694B97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65781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xmlns="" id="{B79A0784-596F-4398-B75D-573197B5BD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78715" y="63966"/>
            <a:ext cx="7766936" cy="1274504"/>
          </a:xfrm>
        </p:spPr>
        <p:txBody>
          <a:bodyPr/>
          <a:lstStyle/>
          <a:p>
            <a:r>
              <a:rPr lang="sk-SK" sz="6600" b="1" dirty="0">
                <a:solidFill>
                  <a:srgbClr val="FF0000"/>
                </a:solidFill>
                <a:highlight>
                  <a:srgbClr val="FFFF00"/>
                </a:highlight>
                <a:latin typeface="Arial Black" panose="020B0A04020102020204" pitchFamily="34" charset="0"/>
              </a:rPr>
              <a:t>Reformácia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D3A0271B-AF34-494E-BC6E-EB3E970BA7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7434" y="6112285"/>
            <a:ext cx="3661281" cy="681749"/>
          </a:xfrm>
        </p:spPr>
        <p:txBody>
          <a:bodyPr>
            <a:normAutofit/>
          </a:bodyPr>
          <a:lstStyle/>
          <a:p>
            <a:r>
              <a:rPr lang="sk-SK" sz="2800" b="1" dirty="0">
                <a:solidFill>
                  <a:srgbClr val="FF0000"/>
                </a:solidFill>
                <a:highlight>
                  <a:srgbClr val="FFFF00"/>
                </a:highlight>
              </a:rPr>
              <a:t>Mgr. Tomáš Takáč</a:t>
            </a:r>
          </a:p>
        </p:txBody>
      </p:sp>
    </p:spTree>
    <p:extLst>
      <p:ext uri="{BB962C8B-B14F-4D97-AF65-F5344CB8AC3E}">
        <p14:creationId xmlns:p14="http://schemas.microsoft.com/office/powerpoint/2010/main" val="31287435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6FE3260F-0F8D-4A93-B20B-9E6F40515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6238"/>
            <a:ext cx="8596668" cy="1320800"/>
          </a:xfrm>
        </p:spPr>
        <p:txBody>
          <a:bodyPr>
            <a:normAutofit/>
          </a:bodyPr>
          <a:lstStyle/>
          <a:p>
            <a:r>
              <a:rPr lang="sk-SK" sz="4000" b="1" dirty="0">
                <a:solidFill>
                  <a:srgbClr val="FF0000"/>
                </a:solidFill>
                <a:highlight>
                  <a:srgbClr val="FFFF00"/>
                </a:highlight>
              </a:rPr>
              <a:t>Úpadok cirkvi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F0739ADC-3497-4A40-B764-7466D047D1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00381"/>
            <a:ext cx="5978769" cy="3880773"/>
          </a:xfrm>
        </p:spPr>
        <p:txBody>
          <a:bodyPr>
            <a:normAutofit/>
          </a:bodyPr>
          <a:lstStyle/>
          <a:p>
            <a:r>
              <a:rPr lang="sk-SK" sz="2200" dirty="0">
                <a:solidFill>
                  <a:schemeClr val="tx1"/>
                </a:solidFill>
              </a:rPr>
              <a:t>Viera v Boha bola hlavnou oporou života.</a:t>
            </a:r>
          </a:p>
          <a:p>
            <a:r>
              <a:rPr lang="sk-SK" sz="2200" dirty="0">
                <a:solidFill>
                  <a:schemeClr val="tx1"/>
                </a:solidFill>
                <a:highlight>
                  <a:srgbClr val="FFFF00"/>
                </a:highlight>
              </a:rPr>
              <a:t>Spory medzi cirkevnými predstaviteľmi (naraz niekoľko pápežov)</a:t>
            </a:r>
          </a:p>
          <a:p>
            <a:r>
              <a:rPr lang="sk-SK" sz="2200" dirty="0">
                <a:solidFill>
                  <a:schemeClr val="tx1"/>
                </a:solidFill>
              </a:rPr>
              <a:t>Obyčajní kňazi žili na okraji biedy.</a:t>
            </a:r>
          </a:p>
          <a:p>
            <a:r>
              <a:rPr lang="sk-SK" sz="2200" dirty="0">
                <a:solidFill>
                  <a:schemeClr val="tx1"/>
                </a:solidFill>
              </a:rPr>
              <a:t>Verejne sa </a:t>
            </a:r>
            <a:r>
              <a:rPr lang="sk-SK" sz="2200" dirty="0">
                <a:solidFill>
                  <a:schemeClr val="tx1"/>
                </a:solidFill>
                <a:highlight>
                  <a:srgbClr val="FFFF00"/>
                </a:highlight>
              </a:rPr>
              <a:t>predávali odpustky.</a:t>
            </a:r>
          </a:p>
          <a:p>
            <a:r>
              <a:rPr lang="sk-SK" sz="2200" dirty="0">
                <a:solidFill>
                  <a:schemeClr val="tx1"/>
                </a:solidFill>
              </a:rPr>
              <a:t>Šírili sa </a:t>
            </a:r>
            <a:r>
              <a:rPr lang="sk-SK" sz="2200" dirty="0">
                <a:solidFill>
                  <a:schemeClr val="tx1"/>
                </a:solidFill>
                <a:highlight>
                  <a:srgbClr val="FFFF00"/>
                </a:highlight>
              </a:rPr>
              <a:t>názory o potrebe obrody v cirkvi.</a:t>
            </a:r>
          </a:p>
        </p:txBody>
      </p:sp>
      <p:pic>
        <p:nvPicPr>
          <p:cNvPr id="5" name="Obrázok 4" descr="Obrázok, na ktorom je text&#10;&#10;Automaticky generovaný popis">
            <a:extLst>
              <a:ext uri="{FF2B5EF4-FFF2-40B4-BE49-F238E27FC236}">
                <a16:creationId xmlns:a16="http://schemas.microsoft.com/office/drawing/2014/main" xmlns="" id="{777C7FDB-8A01-4FA4-9B86-9EA24865CE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226" y="0"/>
            <a:ext cx="6636775" cy="6840108"/>
          </a:xfrm>
          <a:prstGeom prst="rect">
            <a:avLst/>
          </a:prstGeom>
        </p:spPr>
      </p:pic>
      <p:pic>
        <p:nvPicPr>
          <p:cNvPr id="7" name="Obrázok 6" descr="Obrázok, na ktorom je text, staré, skupina, pózujúci&#10;&#10;Automaticky generovaný popis">
            <a:extLst>
              <a:ext uri="{FF2B5EF4-FFF2-40B4-BE49-F238E27FC236}">
                <a16:creationId xmlns:a16="http://schemas.microsoft.com/office/drawing/2014/main" xmlns="" id="{0BBAEE2F-3193-4271-83D2-2016F4E1A2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25078"/>
            <a:ext cx="5555226" cy="3315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1377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7441F71-6599-48E1-B9AC-12BACA604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774" y="0"/>
            <a:ext cx="8596668" cy="1320800"/>
          </a:xfrm>
        </p:spPr>
        <p:txBody>
          <a:bodyPr/>
          <a:lstStyle/>
          <a:p>
            <a:r>
              <a:rPr lang="sk-SK" dirty="0">
                <a:solidFill>
                  <a:srgbClr val="FF0000"/>
                </a:solidFill>
                <a:highlight>
                  <a:srgbClr val="FFFF00"/>
                </a:highlight>
              </a:rPr>
              <a:t>Vystúpenie Martina Luthera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394C99EB-99CD-42F7-8ADD-764B491B67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43824"/>
            <a:ext cx="11078818" cy="3880773"/>
          </a:xfrm>
        </p:spPr>
        <p:txBody>
          <a:bodyPr/>
          <a:lstStyle/>
          <a:p>
            <a:r>
              <a:rPr lang="sk-SK" sz="2200" dirty="0"/>
              <a:t>V</a:t>
            </a:r>
            <a:r>
              <a:rPr lang="sk-SK" sz="2200" dirty="0">
                <a:solidFill>
                  <a:schemeClr val="tx1"/>
                </a:solidFill>
              </a:rPr>
              <a:t>eľkým kritikom cirkvi bol </a:t>
            </a:r>
            <a:r>
              <a:rPr lang="sk-SK" sz="2200" dirty="0">
                <a:solidFill>
                  <a:schemeClr val="tx1"/>
                </a:solidFill>
                <a:highlight>
                  <a:srgbClr val="FFFF00"/>
                </a:highlight>
              </a:rPr>
              <a:t>profesor na univerzite vo </a:t>
            </a:r>
            <a:r>
              <a:rPr lang="sk-SK" sz="2200" dirty="0" err="1">
                <a:solidFill>
                  <a:schemeClr val="tx1"/>
                </a:solidFill>
                <a:highlight>
                  <a:srgbClr val="FFFF00"/>
                </a:highlight>
              </a:rPr>
              <a:t>Wittenbergu</a:t>
            </a:r>
            <a:r>
              <a:rPr lang="sk-SK" sz="2200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r>
              <a:rPr lang="sk-SK" sz="2200" b="1" dirty="0">
                <a:solidFill>
                  <a:srgbClr val="FF0000"/>
                </a:solidFill>
                <a:highlight>
                  <a:srgbClr val="FFFF00"/>
                </a:highlight>
              </a:rPr>
              <a:t>Martin Luther.</a:t>
            </a:r>
          </a:p>
          <a:p>
            <a:r>
              <a:rPr lang="sk-SK" sz="2200" b="1" dirty="0">
                <a:solidFill>
                  <a:srgbClr val="FF0000"/>
                </a:solidFill>
                <a:highlight>
                  <a:srgbClr val="FFFF00"/>
                </a:highlight>
              </a:rPr>
              <a:t>95 téz: </a:t>
            </a:r>
            <a:r>
              <a:rPr lang="sk-SK" sz="2200" dirty="0">
                <a:solidFill>
                  <a:schemeClr val="tx1"/>
                </a:solidFill>
              </a:rPr>
              <a:t>vyložil svoj názor na to, čo je v cirkvi zlé.</a:t>
            </a:r>
          </a:p>
          <a:p>
            <a:r>
              <a:rPr lang="sk-SK" sz="2200" dirty="0">
                <a:solidFill>
                  <a:schemeClr val="tx1"/>
                </a:solidFill>
              </a:rPr>
              <a:t>Vďaka kníhtlače sa myšlienky šírili rýchlo.</a:t>
            </a:r>
          </a:p>
          <a:p>
            <a:r>
              <a:rPr lang="sk-SK" sz="2200" dirty="0">
                <a:solidFill>
                  <a:schemeClr val="tx1"/>
                </a:solidFill>
              </a:rPr>
              <a:t>Cirkev vyzvala Luthera, aby sa vzdal svojich tvrdení.</a:t>
            </a:r>
          </a:p>
          <a:p>
            <a:r>
              <a:rPr lang="sk-SK" sz="2200" dirty="0">
                <a:solidFill>
                  <a:schemeClr val="tx1"/>
                </a:solidFill>
                <a:highlight>
                  <a:srgbClr val="FFFF00"/>
                </a:highlight>
              </a:rPr>
              <a:t>Luther vyhlásil, že najvyššou autoritou pre neho nie je pápež, ale Biblia.</a:t>
            </a:r>
          </a:p>
        </p:txBody>
      </p:sp>
      <p:pic>
        <p:nvPicPr>
          <p:cNvPr id="5" name="Obrázok 4" descr="Obrázok, na ktorom je budova, osoba&#10;&#10;Automaticky generovaný popis">
            <a:extLst>
              <a:ext uri="{FF2B5EF4-FFF2-40B4-BE49-F238E27FC236}">
                <a16:creationId xmlns:a16="http://schemas.microsoft.com/office/drawing/2014/main" xmlns="" id="{B7C6DB22-B91C-4106-B7E6-4CC517B2B1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9809"/>
            <a:ext cx="12192000" cy="3998191"/>
          </a:xfrm>
          <a:prstGeom prst="rect">
            <a:avLst/>
          </a:prstGeom>
        </p:spPr>
      </p:pic>
      <p:pic>
        <p:nvPicPr>
          <p:cNvPr id="7" name="Obrázok 6" descr="Obrázok, na ktorom je text, muž, osoba, klobúk&#10;&#10;Automaticky generovaný popis">
            <a:extLst>
              <a:ext uri="{FF2B5EF4-FFF2-40B4-BE49-F238E27FC236}">
                <a16:creationId xmlns:a16="http://schemas.microsoft.com/office/drawing/2014/main" xmlns="" id="{CC4D4504-CCDB-4B4E-84A2-E154179068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9866" y="914399"/>
            <a:ext cx="2612134" cy="2757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6829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ok 6" descr="Obrázok, na ktorom je text, osoba&#10;&#10;Automaticky generovaný popis">
            <a:extLst>
              <a:ext uri="{FF2B5EF4-FFF2-40B4-BE49-F238E27FC236}">
                <a16:creationId xmlns:a16="http://schemas.microsoft.com/office/drawing/2014/main" xmlns="" id="{CB39AF75-F5DD-4D2F-B928-336CF894266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3" r="10965" b="1"/>
          <a:stretch/>
        </p:blipFill>
        <p:spPr>
          <a:xfrm>
            <a:off x="2981739" y="-1"/>
            <a:ext cx="9210261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7395CCD-1133-48FC-816D-84065A401F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19894"/>
            <a:ext cx="3851123" cy="1320800"/>
          </a:xfrm>
        </p:spPr>
        <p:txBody>
          <a:bodyPr>
            <a:normAutofit/>
          </a:bodyPr>
          <a:lstStyle/>
          <a:p>
            <a:r>
              <a:rPr lang="sk-SK" b="1" dirty="0">
                <a:solidFill>
                  <a:srgbClr val="FF0000"/>
                </a:solidFill>
                <a:highlight>
                  <a:srgbClr val="FFFF00"/>
                </a:highlight>
              </a:rPr>
              <a:t>O čom hovoril Luther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242C32EA-A933-4D2D-9737-C08521B6FF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75" y="1740694"/>
            <a:ext cx="4616171" cy="3880773"/>
          </a:xfrm>
        </p:spPr>
        <p:txBody>
          <a:bodyPr>
            <a:noAutofit/>
          </a:bodyPr>
          <a:lstStyle/>
          <a:p>
            <a:r>
              <a:rPr lang="sk-SK" sz="2200" dirty="0">
                <a:solidFill>
                  <a:schemeClr val="tx1"/>
                </a:solidFill>
              </a:rPr>
              <a:t>Za základ viery vyhlásil </a:t>
            </a:r>
            <a:r>
              <a:rPr lang="sk-SK" sz="2200" dirty="0">
                <a:solidFill>
                  <a:schemeClr val="tx1"/>
                </a:solidFill>
                <a:highlight>
                  <a:srgbClr val="FFFF00"/>
                </a:highlight>
              </a:rPr>
              <a:t>Bibliu.</a:t>
            </a:r>
          </a:p>
          <a:p>
            <a:r>
              <a:rPr lang="sk-SK" sz="2200" dirty="0">
                <a:solidFill>
                  <a:schemeClr val="tx1"/>
                </a:solidFill>
              </a:rPr>
              <a:t>Kresťanské zvyklosti a tradície boli podľa neho povery.</a:t>
            </a:r>
          </a:p>
          <a:p>
            <a:r>
              <a:rPr lang="sk-SK" sz="2200" dirty="0">
                <a:solidFill>
                  <a:schemeClr val="tx1"/>
                </a:solidFill>
                <a:highlight>
                  <a:srgbClr val="FFFF00"/>
                </a:highlight>
              </a:rPr>
              <a:t>Odvrhol tradíciu v kresťanstve.</a:t>
            </a:r>
          </a:p>
          <a:p>
            <a:r>
              <a:rPr lang="sk-SK" sz="2200" dirty="0">
                <a:solidFill>
                  <a:schemeClr val="tx1"/>
                </a:solidFill>
              </a:rPr>
              <a:t>Podľa Luthera </a:t>
            </a:r>
            <a:r>
              <a:rPr lang="sk-SK" sz="2200" dirty="0">
                <a:solidFill>
                  <a:schemeClr val="tx1"/>
                </a:solidFill>
                <a:highlight>
                  <a:srgbClr val="FFFF00"/>
                </a:highlight>
              </a:rPr>
              <a:t>človek nepotrebuje kňaza na sprostredkovanie spasenia.</a:t>
            </a:r>
          </a:p>
          <a:p>
            <a:r>
              <a:rPr lang="sk-SK" sz="2200" dirty="0">
                <a:solidFill>
                  <a:schemeClr val="tx1"/>
                </a:solidFill>
              </a:rPr>
              <a:t>Dôraz kládol na </a:t>
            </a:r>
            <a:r>
              <a:rPr lang="sk-SK" sz="2200" dirty="0">
                <a:solidFill>
                  <a:schemeClr val="tx1"/>
                </a:solidFill>
                <a:highlight>
                  <a:srgbClr val="FFFF00"/>
                </a:highlight>
              </a:rPr>
              <a:t>osobný vzťah k Bohu.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64FA5DFF-7FE6-4855-84E6-DFA78EE978B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2AFD8CBA-54A3-4363-991B-B9C631BBFA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23">
            <a:extLst>
              <a:ext uri="{FF2B5EF4-FFF2-40B4-BE49-F238E27FC236}">
                <a16:creationId xmlns:a16="http://schemas.microsoft.com/office/drawing/2014/main" xmlns="" id="{3F088236-D655-4F88-B238-E167623580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Rectangle 25">
            <a:extLst>
              <a:ext uri="{FF2B5EF4-FFF2-40B4-BE49-F238E27FC236}">
                <a16:creationId xmlns:a16="http://schemas.microsoft.com/office/drawing/2014/main" xmlns="" id="{3DAC0C92-199E-475C-9390-119A9B02727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Isosceles Triangle 24">
            <a:extLst>
              <a:ext uri="{FF2B5EF4-FFF2-40B4-BE49-F238E27FC236}">
                <a16:creationId xmlns:a16="http://schemas.microsoft.com/office/drawing/2014/main" xmlns="" id="{C4CFB339-0ED8-4FE2-9EF1-6D1375B8499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7">
            <a:extLst>
              <a:ext uri="{FF2B5EF4-FFF2-40B4-BE49-F238E27FC236}">
                <a16:creationId xmlns:a16="http://schemas.microsoft.com/office/drawing/2014/main" xmlns="" id="{31896C80-2069-4431-9C19-83B91373449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8">
            <a:extLst>
              <a:ext uri="{FF2B5EF4-FFF2-40B4-BE49-F238E27FC236}">
                <a16:creationId xmlns:a16="http://schemas.microsoft.com/office/drawing/2014/main" xmlns="" id="{BF120A21-0841-4823-B0C4-28AEBCEF9B7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Rectangle 29">
            <a:extLst>
              <a:ext uri="{FF2B5EF4-FFF2-40B4-BE49-F238E27FC236}">
                <a16:creationId xmlns:a16="http://schemas.microsoft.com/office/drawing/2014/main" xmlns="" id="{DBB05BAE-BBD3-4289-899F-A6851503C6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Isosceles Triangle 29">
            <a:extLst>
              <a:ext uri="{FF2B5EF4-FFF2-40B4-BE49-F238E27FC236}">
                <a16:creationId xmlns:a16="http://schemas.microsoft.com/office/drawing/2014/main" xmlns="" id="{9874D11C-36F5-4BBE-A490-019A54E953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961933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653AC7F4-8565-46D9-B8B5-37F6180C3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6696" y="0"/>
            <a:ext cx="8596668" cy="1320800"/>
          </a:xfrm>
        </p:spPr>
        <p:txBody>
          <a:bodyPr>
            <a:normAutofit/>
          </a:bodyPr>
          <a:lstStyle/>
          <a:p>
            <a:r>
              <a:rPr lang="sk-SK" sz="4400" b="1" dirty="0">
                <a:solidFill>
                  <a:srgbClr val="FF0000"/>
                </a:solidFill>
                <a:highlight>
                  <a:srgbClr val="FFFF00"/>
                </a:highlight>
              </a:rPr>
              <a:t>Nové cirkvi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9D01DE31-4208-4753-8C83-06CCE16E0B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78814"/>
            <a:ext cx="8596668" cy="3880773"/>
          </a:xfrm>
        </p:spPr>
        <p:txBody>
          <a:bodyPr>
            <a:normAutofit/>
          </a:bodyPr>
          <a:lstStyle/>
          <a:p>
            <a:r>
              <a:rPr lang="sk-SK" sz="2200" dirty="0">
                <a:solidFill>
                  <a:schemeClr val="tx1"/>
                </a:solidFill>
              </a:rPr>
              <a:t>Lutherovi prívrženci sa v roku </a:t>
            </a:r>
            <a:r>
              <a:rPr lang="sk-SK" sz="2200" dirty="0">
                <a:solidFill>
                  <a:schemeClr val="tx1"/>
                </a:solidFill>
                <a:highlight>
                  <a:srgbClr val="FFFF00"/>
                </a:highlight>
              </a:rPr>
              <a:t>1530 oddelili od katolíckej cirkvi.</a:t>
            </a:r>
          </a:p>
          <a:p>
            <a:r>
              <a:rPr lang="sk-SK" sz="2200" dirty="0">
                <a:solidFill>
                  <a:schemeClr val="tx1"/>
                </a:solidFill>
              </a:rPr>
              <a:t>Tvrdili, že uskutočňujú </a:t>
            </a:r>
            <a:r>
              <a:rPr lang="sk-SK" sz="2200" dirty="0">
                <a:solidFill>
                  <a:schemeClr val="tx1"/>
                </a:solidFill>
                <a:highlight>
                  <a:srgbClr val="FFFF00"/>
                </a:highlight>
              </a:rPr>
              <a:t>nápravu (reformáciu) kresťanskej cirkvi.</a:t>
            </a:r>
          </a:p>
          <a:p>
            <a:r>
              <a:rPr lang="sk-SK" sz="2200" dirty="0">
                <a:solidFill>
                  <a:schemeClr val="tx1"/>
                </a:solidFill>
              </a:rPr>
              <a:t>Hovoríme im aj </a:t>
            </a:r>
            <a:r>
              <a:rPr lang="sk-SK" sz="2200" b="1" dirty="0">
                <a:solidFill>
                  <a:srgbClr val="FF0000"/>
                </a:solidFill>
                <a:highlight>
                  <a:srgbClr val="FFFF00"/>
                </a:highlight>
              </a:rPr>
              <a:t>protestanti.</a:t>
            </a:r>
          </a:p>
          <a:p>
            <a:r>
              <a:rPr lang="sk-SK" sz="2200" dirty="0">
                <a:solidFill>
                  <a:schemeClr val="tx1"/>
                </a:solidFill>
              </a:rPr>
              <a:t>Ich snem sa konal v meste </a:t>
            </a:r>
            <a:r>
              <a:rPr lang="sk-SK" sz="2200" dirty="0">
                <a:solidFill>
                  <a:schemeClr val="tx1"/>
                </a:solidFill>
                <a:highlight>
                  <a:srgbClr val="FFFF00"/>
                </a:highlight>
              </a:rPr>
              <a:t>Augsburg.</a:t>
            </a:r>
          </a:p>
          <a:p>
            <a:r>
              <a:rPr lang="sk-SK" sz="2200" dirty="0">
                <a:solidFill>
                  <a:schemeClr val="tx1"/>
                </a:solidFill>
              </a:rPr>
              <a:t>Odvtedy toto nové </a:t>
            </a:r>
            <a:r>
              <a:rPr lang="sk-SK" sz="2200" dirty="0">
                <a:solidFill>
                  <a:srgbClr val="FF0000"/>
                </a:solidFill>
                <a:highlight>
                  <a:srgbClr val="FFFF00"/>
                </a:highlight>
              </a:rPr>
              <a:t>vierovyznanie nazývame augsburské.</a:t>
            </a:r>
          </a:p>
        </p:txBody>
      </p:sp>
      <p:pic>
        <p:nvPicPr>
          <p:cNvPr id="5" name="Obrázok 4" descr="Obrázok, na ktorom je text, staré, čierne, biele&#10;&#10;Automaticky generovaný popis">
            <a:extLst>
              <a:ext uri="{FF2B5EF4-FFF2-40B4-BE49-F238E27FC236}">
                <a16:creationId xmlns:a16="http://schemas.microsoft.com/office/drawing/2014/main" xmlns="" id="{6C33D33A-D2E9-4EB0-8639-CE815DF3CA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977227"/>
            <a:ext cx="7646505" cy="3880773"/>
          </a:xfrm>
          <a:prstGeom prst="rect">
            <a:avLst/>
          </a:prstGeom>
        </p:spPr>
      </p:pic>
      <p:pic>
        <p:nvPicPr>
          <p:cNvPr id="7" name="Obrázok 6" descr="Obrázok, na ktorom je mapa&#10;&#10;Automaticky generovaný popis">
            <a:extLst>
              <a:ext uri="{FF2B5EF4-FFF2-40B4-BE49-F238E27FC236}">
                <a16:creationId xmlns:a16="http://schemas.microsoft.com/office/drawing/2014/main" xmlns="" id="{53D49572-0294-4D25-8A31-E6D499A7F1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877" y="1696279"/>
            <a:ext cx="4736123" cy="5161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97017"/>
      </p:ext>
    </p:extLst>
  </p:cSld>
  <p:clrMapOvr>
    <a:masterClrMapping/>
  </p:clrMapOvr>
</p:sld>
</file>

<file path=ppt/theme/theme1.xml><?xml version="1.0" encoding="utf-8"?>
<a:theme xmlns:a="http://schemas.openxmlformats.org/drawingml/2006/main" name="Fazeta">
  <a:themeElements>
    <a:clrScheme name="Vlastné 2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81390C"/>
      </a:accent1>
      <a:accent2>
        <a:srgbClr val="562608"/>
      </a:accent2>
      <a:accent3>
        <a:srgbClr val="ED8B50"/>
      </a:accent3>
      <a:accent4>
        <a:srgbClr val="AD4C11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z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192</Words>
  <Application>Microsoft Office PowerPoint</Application>
  <PresentationFormat>Širokouhlá</PresentationFormat>
  <Paragraphs>26</Paragraphs>
  <Slides>5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5</vt:i4>
      </vt:variant>
    </vt:vector>
  </HeadingPairs>
  <TitlesOfParts>
    <vt:vector size="10" baseType="lpstr">
      <vt:lpstr>Arial</vt:lpstr>
      <vt:lpstr>Arial Black</vt:lpstr>
      <vt:lpstr>Trebuchet MS</vt:lpstr>
      <vt:lpstr>Wingdings 3</vt:lpstr>
      <vt:lpstr>Fazeta</vt:lpstr>
      <vt:lpstr>Reformácia</vt:lpstr>
      <vt:lpstr>Úpadok cirkvi</vt:lpstr>
      <vt:lpstr>Vystúpenie Martina Luthera</vt:lpstr>
      <vt:lpstr>O čom hovoril Luther</vt:lpstr>
      <vt:lpstr>Nové cirkvi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Reformácia</dc:title>
  <dc:creator>Tomáš Takáč</dc:creator>
  <cp:lastModifiedBy>MS Vinbarg</cp:lastModifiedBy>
  <cp:revision>1</cp:revision>
  <dcterms:created xsi:type="dcterms:W3CDTF">2020-12-03T14:07:57Z</dcterms:created>
  <dcterms:modified xsi:type="dcterms:W3CDTF">2022-01-26T10:55:45Z</dcterms:modified>
</cp:coreProperties>
</file>