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69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423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46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183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83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650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42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384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513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711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624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17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859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09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007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56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9830-7EF9-4F8D-A3A2-48CE10ED30C0}" type="datetimeFigureOut">
              <a:rPr lang="sk-SK" smtClean="0"/>
              <a:t>9. 2. 2021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989AB9-545B-4AB4-B271-61C5E556B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280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0160FD-98B8-4DB7-B2F1-A5CC2A8FC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52" y="2404534"/>
            <a:ext cx="9157251" cy="127957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Kresťanstvo v Rímskej ríši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DFCD4F8-95B3-4A32-971A-5D6F711DF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52" y="6210938"/>
            <a:ext cx="7766936" cy="547671"/>
          </a:xfrm>
        </p:spPr>
        <p:txBody>
          <a:bodyPr>
            <a:normAutofit/>
          </a:bodyPr>
          <a:lstStyle/>
          <a:p>
            <a:r>
              <a:rPr lang="sk-SK" sz="2000" dirty="0"/>
              <a:t>Bc. Tomáš Takáč</a:t>
            </a:r>
          </a:p>
        </p:txBody>
      </p:sp>
    </p:spTree>
    <p:extLst>
      <p:ext uri="{BB962C8B-B14F-4D97-AF65-F5344CB8AC3E}">
        <p14:creationId xmlns:p14="http://schemas.microsoft.com/office/powerpoint/2010/main" val="410845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DBE88F-744B-41D2-9F72-6C18372B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823" y="419895"/>
            <a:ext cx="5217538" cy="1320800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Korene a vznik kresťanstva</a:t>
            </a:r>
          </a:p>
        </p:txBody>
      </p:sp>
      <p:pic>
        <p:nvPicPr>
          <p:cNvPr id="7" name="Obrázok 6" descr="Obrázok, na ktorom je stôl, biele&#10;&#10;Automaticky generovaný popis">
            <a:extLst>
              <a:ext uri="{FF2B5EF4-FFF2-40B4-BE49-F238E27FC236}">
                <a16:creationId xmlns:a16="http://schemas.microsoft.com/office/drawing/2014/main" xmlns="" id="{905BD46E-1544-4866-9A6A-D56C7D7B4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/>
          <a:stretch/>
        </p:blipFill>
        <p:spPr>
          <a:xfrm>
            <a:off x="0" y="0"/>
            <a:ext cx="4826833" cy="3762531"/>
          </a:xfrm>
          <a:prstGeom prst="rect">
            <a:avLst/>
          </a:pr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xmlns="" id="{B5B9F7B6-0E4A-4A5F-BBBA-73496FAE59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FE7577C-CCE1-4A2D-9028-76A67DD4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754" y="2160589"/>
            <a:ext cx="5211607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Kniha, v ktorej sú zhrnuté jeho základy, sa nazýva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Biblia.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Biblia sa delí na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S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tarý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zákon a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Nový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zákon.</a:t>
            </a:r>
          </a:p>
          <a:p>
            <a:r>
              <a:rPr lang="sk-SK" sz="2000" dirty="0">
                <a:solidFill>
                  <a:schemeClr val="tx1"/>
                </a:solidFill>
              </a:rPr>
              <a:t>Ústrednou témou </a:t>
            </a:r>
            <a:r>
              <a:rPr lang="sk-SK" sz="2000" dirty="0" smtClean="0">
                <a:solidFill>
                  <a:schemeClr val="tx1"/>
                </a:solidFill>
              </a:rPr>
              <a:t>Biblie </a:t>
            </a:r>
            <a:r>
              <a:rPr lang="sk-SK" sz="2000" dirty="0">
                <a:solidFill>
                  <a:schemeClr val="tx1"/>
                </a:solidFill>
              </a:rPr>
              <a:t>je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Boh</a:t>
            </a:r>
            <a:r>
              <a:rPr lang="sk-SK" sz="2000" dirty="0">
                <a:solidFill>
                  <a:schemeClr val="tx1"/>
                </a:solidFill>
              </a:rPr>
              <a:t>, jeho vzťah k ľudstvu a svetu.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1D13AF-6D7E-42A4-BF57-BFDF66E1FE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vnútri, posteľ, žena, položené&#10;&#10;Automaticky generovaný popis">
            <a:extLst>
              <a:ext uri="{FF2B5EF4-FFF2-40B4-BE49-F238E27FC236}">
                <a16:creationId xmlns:a16="http://schemas.microsoft.com/office/drawing/2014/main" xmlns="" id="{B0FDB6E6-6A1D-4A8A-B40A-915613B88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17258"/>
          <a:stretch/>
        </p:blipFill>
        <p:spPr>
          <a:xfrm>
            <a:off x="0" y="3744994"/>
            <a:ext cx="4826833" cy="311300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FD548BE0-AE5D-4215-B853-8B6ACE7B2128}"/>
              </a:ext>
            </a:extLst>
          </p:cNvPr>
          <p:cNvSpPr txBox="1"/>
          <p:nvPr/>
        </p:nvSpPr>
        <p:spPr>
          <a:xfrm>
            <a:off x="1431580" y="235229"/>
            <a:ext cx="283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Biblia</a:t>
            </a:r>
          </a:p>
        </p:txBody>
      </p:sp>
    </p:spTree>
    <p:extLst>
      <p:ext uri="{BB962C8B-B14F-4D97-AF65-F5344CB8AC3E}">
        <p14:creationId xmlns:p14="http://schemas.microsoft.com/office/powerpoint/2010/main" val="70862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F06518-F516-45C0-B5CC-E21A638A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584214" cy="1320800"/>
          </a:xfrm>
        </p:spPr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Židia a starý zákon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26FD1AA-D073-4142-A72C-2CFFF876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18666" cy="4480054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Kresťanstvo vyrastalo zo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židovskej tradície</a:t>
            </a:r>
            <a:r>
              <a:rPr lang="sk-SK" sz="2000" dirty="0">
                <a:solidFill>
                  <a:schemeClr val="tx1"/>
                </a:solidFill>
              </a:rPr>
              <a:t> obsiahnutej v </a:t>
            </a:r>
            <a:r>
              <a:rPr lang="sk-SK" sz="2000" dirty="0" smtClean="0">
                <a:solidFill>
                  <a:schemeClr val="tx1"/>
                </a:solidFill>
              </a:rPr>
              <a:t>Starom </a:t>
            </a:r>
            <a:r>
              <a:rPr lang="sk-SK" sz="2000" dirty="0">
                <a:solidFill>
                  <a:schemeClr val="tx1"/>
                </a:solidFill>
              </a:rPr>
              <a:t>zákone.</a:t>
            </a:r>
          </a:p>
          <a:p>
            <a:r>
              <a:rPr lang="sk-SK" sz="2000" dirty="0">
                <a:solidFill>
                  <a:schemeClr val="tx1"/>
                </a:solidFill>
              </a:rPr>
              <a:t>Starý zákon obsahuje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informácie o starovekých národoch, ich zvyklostiach, kultúre, jazyku a náboženstve.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Podľa Biblie boli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prarodičmi ľudstva Adam a Eva.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Museli opustiť raj.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Potopa</a:t>
            </a:r>
            <a:r>
              <a:rPr lang="sk-SK" sz="2000" dirty="0">
                <a:solidFill>
                  <a:schemeClr val="tx1"/>
                </a:solidFill>
              </a:rPr>
              <a:t>, ktorá vyhubila všetko živé.</a:t>
            </a:r>
          </a:p>
          <a:p>
            <a:r>
              <a:rPr lang="sk-SK" sz="2000" dirty="0">
                <a:solidFill>
                  <a:schemeClr val="tx1"/>
                </a:solidFill>
              </a:rPr>
              <a:t>Zachránil sa len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Noe, jeho rodina a zvieratá.</a:t>
            </a:r>
          </a:p>
        </p:txBody>
      </p:sp>
      <p:pic>
        <p:nvPicPr>
          <p:cNvPr id="5" name="Obrázok 4" descr="Obrázok, na ktorom je muž, stôl, stojaci, slon&#10;&#10;Automaticky generovaný popis">
            <a:extLst>
              <a:ext uri="{FF2B5EF4-FFF2-40B4-BE49-F238E27FC236}">
                <a16:creationId xmlns:a16="http://schemas.microsoft.com/office/drawing/2014/main" xmlns="" id="{8D65B80D-544F-41AF-BD04-8810A6251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32" y="0"/>
            <a:ext cx="5536367" cy="3612630"/>
          </a:xfrm>
          <a:prstGeom prst="rect">
            <a:avLst/>
          </a:prstGeom>
        </p:spPr>
      </p:pic>
      <p:pic>
        <p:nvPicPr>
          <p:cNvPr id="7" name="Obrázok 6" descr="Obrázok, na ktorom je voda, čln, muž, vlna&#10;&#10;Automaticky generovaný popis">
            <a:extLst>
              <a:ext uri="{FF2B5EF4-FFF2-40B4-BE49-F238E27FC236}">
                <a16:creationId xmlns:a16="http://schemas.microsoft.com/office/drawing/2014/main" xmlns="" id="{E5D63E68-BB14-4002-9DB3-3EDC609C6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32" y="3612630"/>
            <a:ext cx="5536367" cy="3391108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F4D0D632-21D9-4496-BD87-A9D4F351ED02}"/>
              </a:ext>
            </a:extLst>
          </p:cNvPr>
          <p:cNvSpPr txBox="1"/>
          <p:nvPr/>
        </p:nvSpPr>
        <p:spPr>
          <a:xfrm>
            <a:off x="6655632" y="132521"/>
            <a:ext cx="379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Adam a Eva v rajskej záhrade.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535701D-72AD-4A26-B7D9-510C12BA4B80}"/>
              </a:ext>
            </a:extLst>
          </p:cNvPr>
          <p:cNvSpPr txBox="1"/>
          <p:nvPr/>
        </p:nvSpPr>
        <p:spPr>
          <a:xfrm>
            <a:off x="7132711" y="3764482"/>
            <a:ext cx="33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Potopa – Noemova archa</a:t>
            </a:r>
          </a:p>
        </p:txBody>
      </p:sp>
    </p:spTree>
    <p:extLst>
      <p:ext uri="{BB962C8B-B14F-4D97-AF65-F5344CB8AC3E}">
        <p14:creationId xmlns:p14="http://schemas.microsoft.com/office/powerpoint/2010/main" val="333815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edenie, stôl, muž, mačkovitá šelma&#10;&#10;Automaticky generovaný popis">
            <a:extLst>
              <a:ext uri="{FF2B5EF4-FFF2-40B4-BE49-F238E27FC236}">
                <a16:creationId xmlns:a16="http://schemas.microsoft.com/office/drawing/2014/main" xmlns="" id="{97026A85-4454-49E1-B51A-906BCF827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7" b="-1"/>
          <a:stretch/>
        </p:blipFill>
        <p:spPr>
          <a:xfrm>
            <a:off x="0" y="-239843"/>
            <a:ext cx="4539048" cy="3474003"/>
          </a:xfrm>
          <a:prstGeom prst="rect">
            <a:avLst/>
          </a:pr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xmlns="" id="{91EE04D8-1EBF-4F20-A14B-783891713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49B6E71-6F33-4BDB-B1D7-C43BE175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000" y="1554828"/>
            <a:ext cx="5211607" cy="3880773"/>
          </a:xfrm>
        </p:spPr>
        <p:txBody>
          <a:bodyPr>
            <a:normAutofit lnSpcReduction="10000"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Prvé židovské kmene začali na blízky východ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prenikať okolo roku 2000 pred. Kr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. – Abrahám.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1650 pred. Kr. sa Židia odsťahovali do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Egypta – Jakubovi synovia s rodinami.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Tam žili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400 rokov v otroctve.</a:t>
            </a:r>
          </a:p>
          <a:p>
            <a:r>
              <a:rPr lang="sk-SK" sz="2000" dirty="0">
                <a:solidFill>
                  <a:schemeClr val="tx1"/>
                </a:solidFill>
              </a:rPr>
              <a:t>Okolo roku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1250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pred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Kr. Židia utiekli z Egypta.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Viedol ich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Mojžiš.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40 rokov putovali po púšti. </a:t>
            </a:r>
          </a:p>
          <a:p>
            <a:r>
              <a:rPr lang="sk-SK" sz="2000" dirty="0">
                <a:solidFill>
                  <a:schemeClr val="tx1"/>
                </a:solidFill>
              </a:rPr>
              <a:t>Dostali od Boha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10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Božích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prikázaní.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9330C4-57C6-48F3-8592-50FCF9132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text, muž, telefón&#10;&#10;Automaticky generovaný popis">
            <a:extLst>
              <a:ext uri="{FF2B5EF4-FFF2-40B4-BE49-F238E27FC236}">
                <a16:creationId xmlns:a16="http://schemas.microsoft.com/office/drawing/2014/main" xmlns="" id="{1F024A74-3B93-42FD-B0C7-2F3E81315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" r="-3" b="-3"/>
          <a:stretch/>
        </p:blipFill>
        <p:spPr>
          <a:xfrm>
            <a:off x="-1" y="3237875"/>
            <a:ext cx="4539049" cy="361641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410554DD-CDDC-4C89-B222-344D2971E99D}"/>
              </a:ext>
            </a:extLst>
          </p:cNvPr>
          <p:cNvSpPr txBox="1"/>
          <p:nvPr/>
        </p:nvSpPr>
        <p:spPr>
          <a:xfrm>
            <a:off x="238327" y="95888"/>
            <a:ext cx="371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Vyslobodenie Židov z Egypta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F15F19AE-0D54-464B-91B5-49EBDF765F6C}"/>
              </a:ext>
            </a:extLst>
          </p:cNvPr>
          <p:cNvSpPr txBox="1"/>
          <p:nvPr/>
        </p:nvSpPr>
        <p:spPr>
          <a:xfrm>
            <a:off x="0" y="3310548"/>
            <a:ext cx="33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10 božích prikázaní</a:t>
            </a:r>
          </a:p>
        </p:txBody>
      </p:sp>
    </p:spTree>
    <p:extLst>
      <p:ext uri="{BB962C8B-B14F-4D97-AF65-F5344CB8AC3E}">
        <p14:creationId xmlns:p14="http://schemas.microsoft.com/office/powerpoint/2010/main" val="334079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267EEE4-6354-4F1C-9484-951F0EB9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0E5A83F9-E6B8-40BD-9C0D-9A6F15650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704236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A090E5C-FE8B-4DB9-B23C-5009D156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1" y="702366"/>
            <a:ext cx="6665842" cy="6041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Židia viedli vyčerpávajúce boje s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Filištíncami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1000 pred. Kr. </a:t>
            </a:r>
            <a:r>
              <a:rPr lang="sk-SK" sz="2000" dirty="0">
                <a:solidFill>
                  <a:schemeClr val="tx1"/>
                </a:solidFill>
              </a:rPr>
              <a:t>založili Židia vlastný štát s hlavným mestom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Jeruzalemom.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Kráľ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Dávid.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Jeho syn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Šalamún</a:t>
            </a:r>
            <a:r>
              <a:rPr lang="sk-SK" sz="2000" dirty="0">
                <a:solidFill>
                  <a:schemeClr val="tx1"/>
                </a:solidFill>
              </a:rPr>
              <a:t> – po jeho smrti sa kráľovstvo rozpadlo.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Podľahlo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Babylončanom – Asýrčanom.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Babylonské zajatie.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Okolo roku 540 pred. Kr. ich oslobodili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Peržania.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Do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kontaktu s helenistickým svetom a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myslením -      r. 332 </a:t>
            </a:r>
            <a:r>
              <a:rPr lang="sk-SK" sz="20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pr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. Kr.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</a:pP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Kontakt s Rimanmi – 1. storočie  </a:t>
            </a:r>
            <a:r>
              <a:rPr lang="sk-SK" sz="20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pr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. Kr. – chceli územie Židov začleniť k ríši.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Očakávali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Mesiáša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– mal ich zbaviť utrpenia.</a:t>
            </a:r>
          </a:p>
        </p:txBody>
      </p:sp>
      <p:pic>
        <p:nvPicPr>
          <p:cNvPr id="7" name="Obrázok 6" descr="Obrázok, na ktorom je muž, ľudia, lyžovanie, skupina&#10;&#10;Automaticky generovaný popis">
            <a:extLst>
              <a:ext uri="{FF2B5EF4-FFF2-40B4-BE49-F238E27FC236}">
                <a16:creationId xmlns:a16="http://schemas.microsoft.com/office/drawing/2014/main" xmlns="" id="{878112CC-3753-4744-BE35-DCE1F10E1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2" r="-3" b="-3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5" name="Obrázok 4" descr="Obrázok, na ktorom je budova, obrovské, trávnik, stojaci&#10;&#10;Automaticky generovaný popis">
            <a:extLst>
              <a:ext uri="{FF2B5EF4-FFF2-40B4-BE49-F238E27FC236}">
                <a16:creationId xmlns:a16="http://schemas.microsoft.com/office/drawing/2014/main" xmlns="" id="{438BF58D-290D-410A-AE28-8CF0386CD1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1" b="2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425CC00D-951F-450D-9882-53D44DB710F3}"/>
              </a:ext>
            </a:extLst>
          </p:cNvPr>
          <p:cNvSpPr txBox="1"/>
          <p:nvPr/>
        </p:nvSpPr>
        <p:spPr>
          <a:xfrm>
            <a:off x="7528308" y="57607"/>
            <a:ext cx="438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Príbeh Dávida a Goliáša- Dávid ho porazil a založil židovské kráľovstvo.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8A5D300-515B-4C53-A6C0-F97DBFF23EBE}"/>
              </a:ext>
            </a:extLst>
          </p:cNvPr>
          <p:cNvSpPr txBox="1"/>
          <p:nvPr/>
        </p:nvSpPr>
        <p:spPr>
          <a:xfrm>
            <a:off x="8640417" y="6308236"/>
            <a:ext cx="26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Babylonská veža</a:t>
            </a:r>
          </a:p>
        </p:txBody>
      </p:sp>
    </p:spTree>
    <p:extLst>
      <p:ext uri="{BB962C8B-B14F-4D97-AF65-F5344CB8AC3E}">
        <p14:creationId xmlns:p14="http://schemas.microsoft.com/office/powerpoint/2010/main" val="237484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BB39DC-8641-49DA-AEA4-0FE74B92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35" y="216947"/>
            <a:ext cx="7205022" cy="1320800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Nový zákon a šírenie kresťanstva.</a:t>
            </a:r>
          </a:p>
        </p:txBody>
      </p:sp>
      <p:pic>
        <p:nvPicPr>
          <p:cNvPr id="5" name="Obrázok 4" descr="Obrázok, na ktorom je fotografia, stôl, rôzne, kryté&#10;&#10;Automaticky generovaný popis">
            <a:extLst>
              <a:ext uri="{FF2B5EF4-FFF2-40B4-BE49-F238E27FC236}">
                <a16:creationId xmlns:a16="http://schemas.microsoft.com/office/drawing/2014/main" xmlns="" id="{CE76FC25-B2A3-4C15-B441-6B2A33AD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6355"/>
          <a:stretch/>
        </p:blipFill>
        <p:spPr>
          <a:xfrm>
            <a:off x="0" y="-1"/>
            <a:ext cx="4739063" cy="3128505"/>
          </a:xfrm>
          <a:prstGeom prst="rect">
            <a:avLst/>
          </a:pr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xmlns="" id="{91EE04D8-1EBF-4F20-A14B-783891713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943DBB7-76F9-4B62-8F9E-AC4F2BF66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35" y="1126435"/>
            <a:ext cx="5635335" cy="5514618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Ježiš Kristus </a:t>
            </a:r>
            <a:r>
              <a:rPr lang="sk-SK" sz="2000" dirty="0">
                <a:solidFill>
                  <a:schemeClr val="tx1"/>
                </a:solidFill>
              </a:rPr>
              <a:t>– narodil sa v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Betleheme.</a:t>
            </a:r>
          </a:p>
          <a:p>
            <a:r>
              <a:rPr lang="sk-SK" sz="2000" dirty="0">
                <a:solidFill>
                  <a:schemeClr val="tx1"/>
                </a:solidFill>
              </a:rPr>
              <a:t>Keď dosiahol 30 rokov, vybral si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12 učeníkov – apoštolov.</a:t>
            </a:r>
          </a:p>
          <a:p>
            <a:r>
              <a:rPr lang="sk-SK" sz="2000" dirty="0">
                <a:solidFill>
                  <a:schemeClr val="tx1"/>
                </a:solidFill>
              </a:rPr>
              <a:t>Jeho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zázraky, kázne a učenie je zhrnuté v Novom zákone – evanjeliách.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Najdôležitejšie je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milovať a poslúchať Boha a milovať svojich blížnych.</a:t>
            </a:r>
          </a:p>
          <a:p>
            <a:r>
              <a:rPr lang="sk-SK" sz="2000" dirty="0">
                <a:solidFill>
                  <a:schemeClr val="tx1"/>
                </a:solidFill>
              </a:rPr>
              <a:t>Vyzýval ľudí, aby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nepáchali zlo ale konali dobro.</a:t>
            </a:r>
          </a:p>
          <a:p>
            <a:r>
              <a:rPr lang="sk-SK" sz="2000" dirty="0">
                <a:solidFill>
                  <a:schemeClr val="tx1"/>
                </a:solidFill>
              </a:rPr>
              <a:t>Obvinili ho, že sa chce stať </a:t>
            </a:r>
            <a:r>
              <a:rPr lang="sk-SK" sz="2000" dirty="0" smtClean="0">
                <a:solidFill>
                  <a:schemeClr val="tx1"/>
                </a:solidFill>
              </a:rPr>
              <a:t>Židovským </a:t>
            </a:r>
            <a:r>
              <a:rPr lang="sk-SK" sz="2000" dirty="0">
                <a:solidFill>
                  <a:schemeClr val="tx1"/>
                </a:solidFill>
              </a:rPr>
              <a:t>kráľom.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Rimania dali Ježiša usmrtiť – ukrižovali ho.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Kríž</a:t>
            </a:r>
            <a:r>
              <a:rPr lang="sk-SK" sz="2000" dirty="0">
                <a:solidFill>
                  <a:schemeClr val="tx1"/>
                </a:solidFill>
              </a:rPr>
              <a:t> sa stal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symbolom kresťanstva.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9330C4-57C6-48F3-8592-50FCF9132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muž, skupina, voda, sedenie&#10;&#10;Automaticky generovaný popis">
            <a:extLst>
              <a:ext uri="{FF2B5EF4-FFF2-40B4-BE49-F238E27FC236}">
                <a16:creationId xmlns:a16="http://schemas.microsoft.com/office/drawing/2014/main" xmlns="" id="{0989667D-ABFF-4875-9DEA-77BFEF7C8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1"/>
          <a:stretch/>
        </p:blipFill>
        <p:spPr>
          <a:xfrm>
            <a:off x="1" y="3094753"/>
            <a:ext cx="4739062" cy="37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9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61C795F-BBB7-4630-AA00-0D2EF4310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81" y="546339"/>
            <a:ext cx="5579322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Ježišovo učenie ukrižovaním nezaniklo.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Vstal z mŕtvych a vystúpil na nebesia.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V učení pokračovali apoštoli 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vznikali prvé kresťanské obce</a:t>
            </a:r>
            <a:r>
              <a:rPr lang="sk-SK" sz="2000" dirty="0">
                <a:solidFill>
                  <a:schemeClr val="tx1"/>
                </a:solidFill>
              </a:rPr>
              <a:t>, na čele s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biskupmi.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Rímsky biskup – pápež.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Pápež je hlavou katolíckej cirkvi.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Prvým pápežom bol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apoštol Peter.</a:t>
            </a:r>
          </a:p>
          <a:p>
            <a:r>
              <a:rPr lang="sk-SK" sz="2000" dirty="0">
                <a:solidFill>
                  <a:schemeClr val="tx1"/>
                </a:solidFill>
              </a:rPr>
              <a:t>Kresťanským znakom bola aj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ryba.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5FFC2C37-9840-4DC0-A8A9-7C54D439F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43" y="3335340"/>
            <a:ext cx="3804433" cy="3880773"/>
          </a:xfrm>
          <a:prstGeom prst="rect">
            <a:avLst/>
          </a:prstGeom>
        </p:spPr>
      </p:pic>
      <p:pic>
        <p:nvPicPr>
          <p:cNvPr id="7" name="Obrázok 6" descr="Obrázok, na ktorom je budova, muž, žltý, ulica&#10;&#10;Automaticky generovaný popis">
            <a:extLst>
              <a:ext uri="{FF2B5EF4-FFF2-40B4-BE49-F238E27FC236}">
                <a16:creationId xmlns:a16="http://schemas.microsoft.com/office/drawing/2014/main" xmlns="" id="{DB694E5E-1BDE-48D5-BCC9-3B8543D68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8" y="0"/>
            <a:ext cx="5909807" cy="3880773"/>
          </a:xfrm>
          <a:prstGeom prst="rect">
            <a:avLst/>
          </a:prstGeom>
        </p:spPr>
      </p:pic>
      <p:pic>
        <p:nvPicPr>
          <p:cNvPr id="9" name="Obrázok 8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9262EFDA-A30B-490D-9C7D-6E51F9C51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86" y="4371274"/>
            <a:ext cx="6465757" cy="22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267EEE4-6354-4F1C-9484-951F0EB9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0E5A83F9-E6B8-40BD-9C0D-9A6F15650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3C3E6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30332C9-D362-42B4-BE10-D6C1821D3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190996"/>
            <a:ext cx="5850389" cy="5407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Rímski cisári pokladali kresťanov za vzbúrencov</a:t>
            </a:r>
            <a:r>
              <a:rPr lang="sk-SK" sz="2200" dirty="0">
                <a:solidFill>
                  <a:schemeClr val="tx1"/>
                </a:solidFill>
              </a:rPr>
              <a:t>, pretože odmietali uctievať rímskych bohov.</a:t>
            </a:r>
          </a:p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Prenasledovali ich a </a:t>
            </a:r>
            <a:r>
              <a:rPr lang="sk-SK" sz="2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vraždili </a:t>
            </a:r>
            <a:r>
              <a:rPr lang="sk-SK" sz="2200" dirty="0">
                <a:solidFill>
                  <a:schemeClr val="tx1"/>
                </a:solidFill>
              </a:rPr>
              <a:t>(aj v amfiteátroch</a:t>
            </a:r>
            <a:r>
              <a:rPr lang="sk-SK" sz="2200" dirty="0" smtClean="0">
                <a:solidFill>
                  <a:schemeClr val="tx1"/>
                </a:solidFill>
              </a:rPr>
              <a:t>).</a:t>
            </a:r>
            <a:endParaRPr lang="sk-SK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</a:rPr>
              <a:t>Kresťania sa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stretávali tajne v úkrytoch ( v katakombách ).</a:t>
            </a:r>
          </a:p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</a:rPr>
              <a:t>Prenasledovanie kresťanov ustalo až v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4. </a:t>
            </a:r>
            <a:r>
              <a:rPr lang="sk-SK" sz="2200" smtClean="0">
                <a:solidFill>
                  <a:schemeClr val="tx1"/>
                </a:solidFill>
                <a:highlight>
                  <a:srgbClr val="FFFF00"/>
                </a:highlight>
              </a:rPr>
              <a:t>storočí</a:t>
            </a:r>
            <a:r>
              <a:rPr lang="sk-SK" sz="220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200" smtClean="0">
                <a:solidFill>
                  <a:schemeClr val="tx1"/>
                </a:solidFill>
                <a:highlight>
                  <a:srgbClr val="FFFF00"/>
                </a:highlight>
              </a:rPr>
              <a:t>/313/,</a:t>
            </a:r>
            <a:r>
              <a:rPr lang="sk-SK" sz="2200" smtClean="0">
                <a:solidFill>
                  <a:schemeClr val="tx1"/>
                </a:solidFill>
              </a:rPr>
              <a:t> </a:t>
            </a:r>
            <a:r>
              <a:rPr lang="sk-SK" sz="2200" dirty="0">
                <a:solidFill>
                  <a:schemeClr val="tx1"/>
                </a:solidFill>
              </a:rPr>
              <a:t>keď cisár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Konštantín Veľký </a:t>
            </a:r>
            <a:r>
              <a:rPr lang="sk-SK" sz="2200">
                <a:solidFill>
                  <a:schemeClr val="tx1"/>
                </a:solidFill>
                <a:highlight>
                  <a:srgbClr val="FFFF00"/>
                </a:highlight>
              </a:rPr>
              <a:t>vydal </a:t>
            </a:r>
            <a:r>
              <a:rPr lang="sk-SK" sz="2200" smtClean="0">
                <a:solidFill>
                  <a:schemeClr val="tx1"/>
                </a:solidFill>
                <a:highlight>
                  <a:srgbClr val="FFFF00"/>
                </a:highlight>
              </a:rPr>
              <a:t>Milánsky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edikt.</a:t>
            </a:r>
          </a:p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</a:rPr>
              <a:t>Zrovnoprávnil kresťanstvo s ostatnými náboženstvami. </a:t>
            </a:r>
          </a:p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395 cisár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Teodosius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nariadil, aby sa kresťanstvo stalo hlavným náboženstvom.</a:t>
            </a:r>
          </a:p>
          <a:p>
            <a:pPr>
              <a:lnSpc>
                <a:spcPct val="90000"/>
              </a:lnSpc>
            </a:pPr>
            <a:endParaRPr lang="sk-SK" dirty="0"/>
          </a:p>
        </p:txBody>
      </p:sp>
      <p:pic>
        <p:nvPicPr>
          <p:cNvPr id="7" name="Obrázok 6" descr="Obrázok, na ktorom je osoba, budova, vonkajšie, pes&#10;&#10;Automaticky generovaný popis">
            <a:extLst>
              <a:ext uri="{FF2B5EF4-FFF2-40B4-BE49-F238E27FC236}">
                <a16:creationId xmlns:a16="http://schemas.microsoft.com/office/drawing/2014/main" xmlns="" id="{A2A27A88-56D6-4298-BC73-B835BD78A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" r="-3" b="-3"/>
          <a:stretch/>
        </p:blipFill>
        <p:spPr>
          <a:xfrm>
            <a:off x="6639092" y="10"/>
            <a:ext cx="5549731" cy="3448414"/>
          </a:xfrm>
          <a:prstGeom prst="rect">
            <a:avLst/>
          </a:prstGeom>
        </p:spPr>
      </p:pic>
      <p:pic>
        <p:nvPicPr>
          <p:cNvPr id="5" name="Obrázok 4" descr="Obrázok, na ktorom je budova, kamenný, staré, tehla&#10;&#10;Automaticky generovaný popis">
            <a:extLst>
              <a:ext uri="{FF2B5EF4-FFF2-40B4-BE49-F238E27FC236}">
                <a16:creationId xmlns:a16="http://schemas.microsoft.com/office/drawing/2014/main" xmlns="" id="{A1A27C28-698A-4334-BE4A-CB9DAF7746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r="18628" b="3"/>
          <a:stretch/>
        </p:blipFill>
        <p:spPr>
          <a:xfrm>
            <a:off x="6686675" y="3438714"/>
            <a:ext cx="5505325" cy="3428996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C407286C-EBB6-4349-BE8B-E34C15FCC5C0}"/>
              </a:ext>
            </a:extLst>
          </p:cNvPr>
          <p:cNvSpPr txBox="1"/>
          <p:nvPr/>
        </p:nvSpPr>
        <p:spPr>
          <a:xfrm>
            <a:off x="8779840" y="645177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Katakomby v rímskom podzemí.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DB791194-8C44-4F4F-B965-7DD9D8584C93}"/>
              </a:ext>
            </a:extLst>
          </p:cNvPr>
          <p:cNvSpPr txBox="1"/>
          <p:nvPr/>
        </p:nvSpPr>
        <p:spPr>
          <a:xfrm>
            <a:off x="6907387" y="2932980"/>
            <a:ext cx="522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Popravy kresťanov prebiehali aj v amfiteátroch.</a:t>
            </a:r>
          </a:p>
        </p:txBody>
      </p:sp>
    </p:spTree>
    <p:extLst>
      <p:ext uri="{BB962C8B-B14F-4D97-AF65-F5344CB8AC3E}">
        <p14:creationId xmlns:p14="http://schemas.microsoft.com/office/powerpoint/2010/main" val="380327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1A1446-E08D-44D8-AA68-64791AA1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 </a:t>
            </a:r>
          </a:p>
        </p:txBody>
      </p:sp>
      <p:pic>
        <p:nvPicPr>
          <p:cNvPr id="5" name="Zástupný objekt pre obsah 4" descr="Obrázok, na ktorom je kreslenie, ovocie, kvet&#10;&#10;Automaticky generovaný popis">
            <a:extLst>
              <a:ext uri="{FF2B5EF4-FFF2-40B4-BE49-F238E27FC236}">
                <a16:creationId xmlns:a16="http://schemas.microsoft.com/office/drawing/2014/main" xmlns="" id="{0C6FCA8F-35A3-4623-8A1E-937F39F39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58925568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o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525</Words>
  <Application>Microsoft Office PowerPoint</Application>
  <PresentationFormat>Širokouhlá</PresentationFormat>
  <Paragraphs>62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Kresťanstvo v Rímskej ríši</vt:lpstr>
      <vt:lpstr>Korene a vznik kresťanstva</vt:lpstr>
      <vt:lpstr>Židia a starý zákon</vt:lpstr>
      <vt:lpstr>Prezentácia programu PowerPoint</vt:lpstr>
      <vt:lpstr>Prezentácia programu PowerPoint</vt:lpstr>
      <vt:lpstr>Nový zákon a šírenie kresťanstva.</vt:lpstr>
      <vt:lpstr>Prezentácia programu PowerPoint</vt:lpstr>
      <vt:lpstr>Prezentácia programu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Kresťanstvo v Rímskej ríši</dc:title>
  <dc:creator>takac.tomas1863@gmail.com</dc:creator>
  <cp:lastModifiedBy>MS Vinbarg</cp:lastModifiedBy>
  <cp:revision>7</cp:revision>
  <dcterms:created xsi:type="dcterms:W3CDTF">2020-02-11T16:23:58Z</dcterms:created>
  <dcterms:modified xsi:type="dcterms:W3CDTF">2021-02-09T10:26:11Z</dcterms:modified>
</cp:coreProperties>
</file>