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D6D8-06F9-4C78-9D37-4F62085C8B1E}" type="datetimeFigureOut">
              <a:rPr lang="sk-SK" smtClean="0"/>
              <a:t>8. 11. 2021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ACF0-14CC-4277-B03D-125DBD9C3C8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13553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D6D8-06F9-4C78-9D37-4F62085C8B1E}" type="datetimeFigureOut">
              <a:rPr lang="sk-SK" smtClean="0"/>
              <a:t>8. 11. 2021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ACF0-14CC-4277-B03D-125DBD9C3C8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0481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D6D8-06F9-4C78-9D37-4F62085C8B1E}" type="datetimeFigureOut">
              <a:rPr lang="sk-SK" smtClean="0"/>
              <a:t>8. 11. 2021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ACF0-14CC-4277-B03D-125DBD9C3C85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2504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D6D8-06F9-4C78-9D37-4F62085C8B1E}" type="datetimeFigureOut">
              <a:rPr lang="sk-SK" smtClean="0"/>
              <a:t>8. 11. 2021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ACF0-14CC-4277-B03D-125DBD9C3C8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8565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D6D8-06F9-4C78-9D37-4F62085C8B1E}" type="datetimeFigureOut">
              <a:rPr lang="sk-SK" smtClean="0"/>
              <a:t>8. 11. 2021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ACF0-14CC-4277-B03D-125DBD9C3C85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0145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D6D8-06F9-4C78-9D37-4F62085C8B1E}" type="datetimeFigureOut">
              <a:rPr lang="sk-SK" smtClean="0"/>
              <a:t>8. 11. 2021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ACF0-14CC-4277-B03D-125DBD9C3C8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4713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D6D8-06F9-4C78-9D37-4F62085C8B1E}" type="datetimeFigureOut">
              <a:rPr lang="sk-SK" smtClean="0"/>
              <a:t>8. 11. 2021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ACF0-14CC-4277-B03D-125DBD9C3C8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954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D6D8-06F9-4C78-9D37-4F62085C8B1E}" type="datetimeFigureOut">
              <a:rPr lang="sk-SK" smtClean="0"/>
              <a:t>8. 11. 2021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ACF0-14CC-4277-B03D-125DBD9C3C8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3050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D6D8-06F9-4C78-9D37-4F62085C8B1E}" type="datetimeFigureOut">
              <a:rPr lang="sk-SK" smtClean="0"/>
              <a:t>8. 11. 2021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ACF0-14CC-4277-B03D-125DBD9C3C8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5506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D6D8-06F9-4C78-9D37-4F62085C8B1E}" type="datetimeFigureOut">
              <a:rPr lang="sk-SK" smtClean="0"/>
              <a:t>8. 11. 2021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ACF0-14CC-4277-B03D-125DBD9C3C8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5652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D6D8-06F9-4C78-9D37-4F62085C8B1E}" type="datetimeFigureOut">
              <a:rPr lang="sk-SK" smtClean="0"/>
              <a:t>8. 11. 2021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ACF0-14CC-4277-B03D-125DBD9C3C8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3202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D6D8-06F9-4C78-9D37-4F62085C8B1E}" type="datetimeFigureOut">
              <a:rPr lang="sk-SK" smtClean="0"/>
              <a:t>8. 11. 2021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ACF0-14CC-4277-B03D-125DBD9C3C8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7975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D6D8-06F9-4C78-9D37-4F62085C8B1E}" type="datetimeFigureOut">
              <a:rPr lang="sk-SK" smtClean="0"/>
              <a:t>8. 11. 2021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ACF0-14CC-4277-B03D-125DBD9C3C8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3536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D6D8-06F9-4C78-9D37-4F62085C8B1E}" type="datetimeFigureOut">
              <a:rPr lang="sk-SK" smtClean="0"/>
              <a:t>8. 11. 2021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ACF0-14CC-4277-B03D-125DBD9C3C8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4987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D6D8-06F9-4C78-9D37-4F62085C8B1E}" type="datetimeFigureOut">
              <a:rPr lang="sk-SK" smtClean="0"/>
              <a:t>8. 11. 2021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ACF0-14CC-4277-B03D-125DBD9C3C8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2567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D6D8-06F9-4C78-9D37-4F62085C8B1E}" type="datetimeFigureOut">
              <a:rPr lang="sk-SK" smtClean="0"/>
              <a:t>8. 11. 2021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ACF0-14CC-4277-B03D-125DBD9C3C8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1592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CD6D8-06F9-4C78-9D37-4F62085C8B1E}" type="datetimeFigureOut">
              <a:rPr lang="sk-SK" smtClean="0"/>
              <a:t>8. 11. 2021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258ACF0-14CC-4277-B03D-125DBD9C3C8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307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077CFFA-C5BC-4392-BEB0-CD67B7CC10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78133"/>
            <a:ext cx="5842535" cy="2875534"/>
          </a:xfrm>
        </p:spPr>
        <p:txBody>
          <a:bodyPr>
            <a:normAutofit fontScale="90000"/>
          </a:bodyPr>
          <a:lstStyle/>
          <a:p>
            <a:r>
              <a:rPr lang="sk-SK" sz="6600" b="1" dirty="0">
                <a:solidFill>
                  <a:srgbClr val="FF0000"/>
                </a:solidFill>
                <a:highlight>
                  <a:srgbClr val="FFFF00"/>
                </a:highlight>
              </a:rPr>
              <a:t>Kráľ s havranom v erbe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BC37016D-58F9-4D1F-97F3-14C7B432B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7797" y="5761101"/>
            <a:ext cx="4335468" cy="1096899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rgbClr val="FF0000"/>
                </a:solidFill>
              </a:rPr>
              <a:t>Mgr. Tomáš Takáč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C8689FE2-F324-4E21-862F-61EA134B1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1021591"/>
            <a:ext cx="3906131" cy="498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12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AA7741EA-6B22-4D36-9ECB-FAE2346F4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60" y="358294"/>
            <a:ext cx="10349343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Po smrti Ladislava Pohrobka si uhorská šľachta zvolila za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kráľa Mateja </a:t>
            </a:r>
            <a:r>
              <a:rPr lang="sk-SK" sz="2400" dirty="0" err="1">
                <a:solidFill>
                  <a:schemeClr val="tx1"/>
                </a:solidFill>
                <a:highlight>
                  <a:srgbClr val="FFFF00"/>
                </a:highlight>
              </a:rPr>
              <a:t>Huňadyho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sk-SK" sz="2400" dirty="0" smtClean="0">
                <a:solidFill>
                  <a:schemeClr val="tx1"/>
                </a:solidFill>
                <a:highlight>
                  <a:srgbClr val="FFFF00"/>
                </a:highlight>
              </a:rPr>
              <a:t>(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K</a:t>
            </a:r>
            <a:r>
              <a:rPr lang="sk-SK" sz="2400" dirty="0" smtClean="0">
                <a:solidFill>
                  <a:schemeClr val="tx1"/>
                </a:solidFill>
                <a:highlight>
                  <a:srgbClr val="FFFF00"/>
                </a:highlight>
              </a:rPr>
              <a:t>orvína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).</a:t>
            </a:r>
          </a:p>
          <a:p>
            <a:r>
              <a:rPr lang="sk-SK" sz="2400" dirty="0">
                <a:solidFill>
                  <a:schemeClr val="tx1"/>
                </a:solidFill>
              </a:rPr>
              <a:t>Najskôr sa vysporiadal s </a:t>
            </a:r>
            <a:r>
              <a:rPr lang="sk-SK" sz="2400" dirty="0" err="1">
                <a:solidFill>
                  <a:schemeClr val="tx1"/>
                </a:solidFill>
                <a:highlight>
                  <a:srgbClr val="FFFF00"/>
                </a:highlight>
              </a:rPr>
              <a:t>jiskrovcami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 a bratríkmi.</a:t>
            </a:r>
          </a:p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Bratríci </a:t>
            </a:r>
            <a:r>
              <a:rPr lang="sk-SK" sz="2400" dirty="0">
                <a:solidFill>
                  <a:schemeClr val="tx1"/>
                </a:solidFill>
              </a:rPr>
              <a:t>– vojenské skupiny bývalých husitských bojovníkov, ktoré kontrolovali rozsiahle územia Slovenska.</a:t>
            </a:r>
          </a:p>
          <a:p>
            <a:r>
              <a:rPr lang="sk-SK" sz="2400" dirty="0">
                <a:solidFill>
                  <a:schemeClr val="tx1"/>
                </a:solidFill>
              </a:rPr>
              <a:t>Pokoril odbojných veľmožov a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vládu sústredil vo svojich rukách.</a:t>
            </a:r>
          </a:p>
        </p:txBody>
      </p:sp>
      <p:pic>
        <p:nvPicPr>
          <p:cNvPr id="5" name="Obrázok 4" descr="Obrázok, na ktorom je trávnik, dieťa, sedenie, stôl&#10;&#10;Automaticky generovaný popis">
            <a:extLst>
              <a:ext uri="{FF2B5EF4-FFF2-40B4-BE49-F238E27FC236}">
                <a16:creationId xmlns:a16="http://schemas.microsoft.com/office/drawing/2014/main" xmlns="" id="{FA8EB186-252D-41B4-A53E-6FBFD0BA9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1496"/>
            <a:ext cx="5976730" cy="3836504"/>
          </a:xfrm>
          <a:prstGeom prst="rect">
            <a:avLst/>
          </a:prstGeom>
        </p:spPr>
      </p:pic>
      <p:pic>
        <p:nvPicPr>
          <p:cNvPr id="7" name="Obrázok 6" descr="Obrázok, na ktorom je vonkajšie, staré, fotografia, sedenie&#10;&#10;Automaticky generovaný popis">
            <a:extLst>
              <a:ext uri="{FF2B5EF4-FFF2-40B4-BE49-F238E27FC236}">
                <a16:creationId xmlns:a16="http://schemas.microsoft.com/office/drawing/2014/main" xmlns="" id="{393634FC-98D4-4723-A412-1D96CD833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730" y="3021496"/>
            <a:ext cx="6215270" cy="38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54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4ECDC480-03B8-4B40-86F5-A1FDFAB81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4544" y="359094"/>
            <a:ext cx="7234214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Vybudoval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silnú armádu.</a:t>
            </a:r>
          </a:p>
          <a:p>
            <a:r>
              <a:rPr lang="sk-SK" sz="2400" dirty="0">
                <a:solidFill>
                  <a:schemeClr val="tx1"/>
                </a:solidFill>
              </a:rPr>
              <a:t>Podporoval rozvoj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obchodu, remesiel a baníctva.</a:t>
            </a:r>
          </a:p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Založil v Uhorsku vlastnú univerzitu – </a:t>
            </a:r>
            <a:r>
              <a:rPr lang="sk-SK" sz="2400" dirty="0" err="1">
                <a:solidFill>
                  <a:schemeClr val="tx1"/>
                </a:solidFill>
                <a:highlight>
                  <a:srgbClr val="FFFF00"/>
                </a:highlight>
              </a:rPr>
              <a:t>Academiu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sk-SK" sz="2400" dirty="0" err="1">
                <a:solidFill>
                  <a:schemeClr val="tx1"/>
                </a:solidFill>
                <a:highlight>
                  <a:srgbClr val="FFFF00"/>
                </a:highlight>
              </a:rPr>
              <a:t>Istropolitanu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 v Bratislave.</a:t>
            </a:r>
          </a:p>
          <a:p>
            <a:r>
              <a:rPr lang="sk-SK" sz="2400" dirty="0">
                <a:solidFill>
                  <a:schemeClr val="tx1"/>
                </a:solidFill>
              </a:rPr>
              <a:t>Bola to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prvá univerzita na území Slovenska.</a:t>
            </a:r>
          </a:p>
        </p:txBody>
      </p:sp>
      <p:pic>
        <p:nvPicPr>
          <p:cNvPr id="5" name="Obrázok 4" descr="Obrázok, na ktorom je budova, vonkajšie, ulica, predné&#10;&#10;Automaticky generovaný popis">
            <a:extLst>
              <a:ext uri="{FF2B5EF4-FFF2-40B4-BE49-F238E27FC236}">
                <a16:creationId xmlns:a16="http://schemas.microsoft.com/office/drawing/2014/main" xmlns="" id="{84444F35-F806-445B-8EFE-574EBFFC9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9397"/>
            <a:ext cx="5462081" cy="3958603"/>
          </a:xfrm>
          <a:prstGeom prst="rect">
            <a:avLst/>
          </a:prstGeom>
        </p:spPr>
      </p:pic>
      <p:pic>
        <p:nvPicPr>
          <p:cNvPr id="7" name="Obrázok 6" descr="Obrázok, na ktorom je bicykel, sedenie, pestrofarebné, malé&#10;&#10;Automaticky generovaný popis">
            <a:extLst>
              <a:ext uri="{FF2B5EF4-FFF2-40B4-BE49-F238E27FC236}">
                <a16:creationId xmlns:a16="http://schemas.microsoft.com/office/drawing/2014/main" xmlns="" id="{B85E68B7-C5DA-4D11-BA57-BB12EEC7F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081" y="3299791"/>
            <a:ext cx="6729919" cy="3558209"/>
          </a:xfrm>
          <a:prstGeom prst="rect">
            <a:avLst/>
          </a:prstGeom>
        </p:spPr>
      </p:pic>
      <p:pic>
        <p:nvPicPr>
          <p:cNvPr id="9" name="Obrázok 8" descr="Obrázok, na ktorom je budova, skala, kamenný, malé&#10;&#10;Automaticky generovaný popis">
            <a:extLst>
              <a:ext uri="{FF2B5EF4-FFF2-40B4-BE49-F238E27FC236}">
                <a16:creationId xmlns:a16="http://schemas.microsoft.com/office/drawing/2014/main" xmlns="" id="{F1B7AC11-24B4-464D-B87F-956F22B1BD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218" y="0"/>
            <a:ext cx="4952782" cy="329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6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E825F01C-B9F9-4E31-B073-DDB019D84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8318" y="441676"/>
            <a:ext cx="6798365" cy="3880773"/>
          </a:xfrm>
        </p:spPr>
        <p:txBody>
          <a:bodyPr>
            <a:normAutofit/>
          </a:bodyPr>
          <a:lstStyle/>
          <a:p>
            <a:r>
              <a:rPr lang="sk-SK" sz="2200" dirty="0">
                <a:solidFill>
                  <a:schemeClr val="tx1"/>
                </a:solidFill>
              </a:rPr>
              <a:t>Aj keď mal vysoký príjem do kráľovskej pokladnice,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neustále zápasil s nedostatkom peňazí.</a:t>
            </a:r>
          </a:p>
          <a:p>
            <a:r>
              <a:rPr lang="sk-SK" sz="2200" dirty="0">
                <a:solidFill>
                  <a:schemeClr val="tx1"/>
                </a:solidFill>
              </a:rPr>
              <a:t>Vyčerpávalo ho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vydržiavanie silnej žoldnierskej armády.</a:t>
            </a:r>
          </a:p>
          <a:p>
            <a:r>
              <a:rPr lang="sk-SK" sz="2200" dirty="0">
                <a:solidFill>
                  <a:schemeClr val="tx1"/>
                </a:solidFill>
              </a:rPr>
              <a:t>Vojsko využíval na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obranu južných hraníc proti Turkom.</a:t>
            </a:r>
          </a:p>
        </p:txBody>
      </p:sp>
      <p:pic>
        <p:nvPicPr>
          <p:cNvPr id="5" name="Obrázok 4" descr="Obrázok, na ktorom je mapa&#10;&#10;Automaticky generovaný popis">
            <a:extLst>
              <a:ext uri="{FF2B5EF4-FFF2-40B4-BE49-F238E27FC236}">
                <a16:creationId xmlns:a16="http://schemas.microsoft.com/office/drawing/2014/main" xmlns="" id="{5A252250-EBA8-48CB-99F4-004DC2695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362" y="110370"/>
            <a:ext cx="6276464" cy="6747629"/>
          </a:xfrm>
          <a:prstGeom prst="rect">
            <a:avLst/>
          </a:prstGeom>
        </p:spPr>
      </p:pic>
      <p:pic>
        <p:nvPicPr>
          <p:cNvPr id="9" name="Obrázok 8" descr="Obrázok, na ktorom je rohož, stôl, textílie, drevené&#10;&#10;Automaticky generovaný popis">
            <a:extLst>
              <a:ext uri="{FF2B5EF4-FFF2-40B4-BE49-F238E27FC236}">
                <a16:creationId xmlns:a16="http://schemas.microsoft.com/office/drawing/2014/main" xmlns="" id="{696ADB3C-9A5D-46E6-ADEE-4648570FD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18" y="3273287"/>
            <a:ext cx="6397680" cy="361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85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50E487E-680D-407F-B8AC-DB193AFAE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21" y="156237"/>
            <a:ext cx="8596668" cy="1320800"/>
          </a:xfrm>
        </p:spPr>
        <p:txBody>
          <a:bodyPr/>
          <a:lstStyle/>
          <a:p>
            <a:r>
              <a:rPr lang="sk-SK" b="1" dirty="0">
                <a:solidFill>
                  <a:schemeClr val="tx1"/>
                </a:solidFill>
                <a:highlight>
                  <a:srgbClr val="FFFF00"/>
                </a:highlight>
              </a:rPr>
              <a:t>Matej Korvín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1C36B453-45F6-4AB7-9F9A-9357F0340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64" y="816637"/>
            <a:ext cx="8596668" cy="2287171"/>
          </a:xfrm>
        </p:spPr>
        <p:txBody>
          <a:bodyPr>
            <a:normAutofit fontScale="85000" lnSpcReduction="20000"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V rodovom znaku mal zobrazeného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havrana.</a:t>
            </a:r>
          </a:p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Latinské </a:t>
            </a:r>
            <a:r>
              <a:rPr lang="sk-SK" sz="2400" dirty="0" err="1">
                <a:solidFill>
                  <a:schemeClr val="tx1"/>
                </a:solidFill>
                <a:highlight>
                  <a:srgbClr val="FFFF00"/>
                </a:highlight>
              </a:rPr>
              <a:t>corvus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 = havran.</a:t>
            </a:r>
          </a:p>
          <a:p>
            <a:r>
              <a:rPr lang="sk-SK" sz="2400" dirty="0">
                <a:solidFill>
                  <a:schemeClr val="tx1"/>
                </a:solidFill>
              </a:rPr>
              <a:t>Za kráľa bol zvolený ako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15 ročný.</a:t>
            </a:r>
          </a:p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Ovládal aj slovenčinu</a:t>
            </a:r>
          </a:p>
          <a:p>
            <a:r>
              <a:rPr lang="sk-SK" sz="2400" dirty="0">
                <a:solidFill>
                  <a:schemeClr val="tx1"/>
                </a:solidFill>
              </a:rPr>
              <a:t>Vybudoval žoldnierske vojsko,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tzv. čierny pluk</a:t>
            </a:r>
            <a:r>
              <a:rPr lang="sk-SK" sz="2400" dirty="0">
                <a:solidFill>
                  <a:schemeClr val="tx1"/>
                </a:solidFill>
              </a:rPr>
              <a:t>.</a:t>
            </a:r>
          </a:p>
          <a:p>
            <a:r>
              <a:rPr lang="sk-SK" sz="2400" dirty="0">
                <a:solidFill>
                  <a:schemeClr val="tx1"/>
                </a:solidFill>
              </a:rPr>
              <a:t>Vystupuje ako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dobrý a spravodlivý kráľ.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A2893D7F-9641-4D1D-921E-3A3A3394F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382" y="-25758"/>
            <a:ext cx="5287617" cy="4371975"/>
          </a:xfrm>
          <a:prstGeom prst="rect">
            <a:avLst/>
          </a:prstGeom>
        </p:spPr>
      </p:pic>
      <p:pic>
        <p:nvPicPr>
          <p:cNvPr id="7" name="Obrázok 6" descr="Obrázok, na ktorom je vonkajšie, kôň, muž, budova&#10;&#10;Automaticky generovaný popis">
            <a:extLst>
              <a:ext uri="{FF2B5EF4-FFF2-40B4-BE49-F238E27FC236}">
                <a16:creationId xmlns:a16="http://schemas.microsoft.com/office/drawing/2014/main" xmlns="" id="{60AAED3C-B35B-478E-BBBE-C0544ADFE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3" y="3065171"/>
            <a:ext cx="6848739" cy="379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0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F3289BA8-E413-4715-B2B5-81955EE8C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93348"/>
            <a:ext cx="7035105" cy="5443058"/>
          </a:xfrm>
        </p:spPr>
        <p:txBody>
          <a:bodyPr>
            <a:normAutofit/>
          </a:bodyPr>
          <a:lstStyle/>
          <a:p>
            <a:r>
              <a:rPr lang="sk-SK" sz="2200" dirty="0">
                <a:solidFill>
                  <a:schemeClr val="tx1"/>
                </a:solidFill>
              </a:rPr>
              <a:t>Nezanechal mužského potomka</a:t>
            </a:r>
          </a:p>
          <a:p>
            <a:r>
              <a:rPr lang="sk-SK" sz="2200" dirty="0">
                <a:solidFill>
                  <a:schemeClr val="tx1"/>
                </a:solidFill>
              </a:rPr>
              <a:t>Šľachta si po jeho smrti zvolila nového panovníka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Vladislava II. </a:t>
            </a:r>
            <a:r>
              <a:rPr lang="sk-SK" sz="2200" dirty="0" err="1">
                <a:solidFill>
                  <a:schemeClr val="tx1"/>
                </a:solidFill>
                <a:highlight>
                  <a:srgbClr val="FFFF00"/>
                </a:highlight>
              </a:rPr>
              <a:t>Jagelovského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.</a:t>
            </a:r>
          </a:p>
          <a:p>
            <a:r>
              <a:rPr lang="sk-SK" sz="2200" dirty="0">
                <a:solidFill>
                  <a:schemeClr val="tx1"/>
                </a:solidFill>
              </a:rPr>
              <a:t>Ustupoval požiadavkám šľachty.</a:t>
            </a:r>
          </a:p>
          <a:p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Vypuklo sedliacke povstanie, ktoré viedol Juraj Dóža.</a:t>
            </a:r>
          </a:p>
          <a:p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Rozvrat Uhorska zavŕšil bitkou pri Moháči (1526)</a:t>
            </a:r>
          </a:p>
          <a:p>
            <a:r>
              <a:rPr lang="sk-SK" sz="2200" dirty="0">
                <a:solidFill>
                  <a:schemeClr val="tx1"/>
                </a:solidFill>
              </a:rPr>
              <a:t>Turci ho porazili,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koniec stredoveku </a:t>
            </a:r>
            <a:r>
              <a:rPr lang="sk-SK" sz="2200" dirty="0">
                <a:solidFill>
                  <a:schemeClr val="tx1"/>
                </a:solidFill>
              </a:rPr>
              <a:t>u nás.</a:t>
            </a:r>
          </a:p>
          <a:p>
            <a:endParaRPr lang="sk-SK" dirty="0"/>
          </a:p>
        </p:txBody>
      </p:sp>
      <p:pic>
        <p:nvPicPr>
          <p:cNvPr id="5" name="Obrázok 4" descr="Obrázok, na ktorom je vonkajšie, strom, stojaci, sedenie&#10;&#10;Automaticky generovaný popis">
            <a:extLst>
              <a:ext uri="{FF2B5EF4-FFF2-40B4-BE49-F238E27FC236}">
                <a16:creationId xmlns:a16="http://schemas.microsoft.com/office/drawing/2014/main" xmlns="" id="{83FF0D5F-3AC4-4F43-AD6A-F1362C81C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591" y="-119270"/>
            <a:ext cx="5539409" cy="717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06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F3289BA8-E413-4715-B2B5-81955EE8C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5010"/>
            <a:ext cx="7035105" cy="3021829"/>
          </a:xfrm>
        </p:spPr>
        <p:txBody>
          <a:bodyPr>
            <a:normAutofit fontScale="92500"/>
          </a:bodyPr>
          <a:lstStyle/>
          <a:p>
            <a:r>
              <a:rPr lang="sk-SK" sz="2200" dirty="0">
                <a:solidFill>
                  <a:schemeClr val="tx1"/>
                </a:solidFill>
              </a:rPr>
              <a:t>Nezanechal mužského potomka</a:t>
            </a:r>
          </a:p>
          <a:p>
            <a:r>
              <a:rPr lang="sk-SK" sz="2200" dirty="0">
                <a:solidFill>
                  <a:schemeClr val="tx1"/>
                </a:solidFill>
              </a:rPr>
              <a:t>Šľachta si po jeho smrti zvolila nového panovníka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Vladislava II. </a:t>
            </a:r>
            <a:r>
              <a:rPr lang="sk-SK" sz="2200" dirty="0" err="1">
                <a:solidFill>
                  <a:schemeClr val="tx1"/>
                </a:solidFill>
                <a:highlight>
                  <a:srgbClr val="FFFF00"/>
                </a:highlight>
              </a:rPr>
              <a:t>Jagelovského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.</a:t>
            </a:r>
          </a:p>
          <a:p>
            <a:r>
              <a:rPr lang="sk-SK" sz="2200" dirty="0">
                <a:solidFill>
                  <a:schemeClr val="tx1"/>
                </a:solidFill>
              </a:rPr>
              <a:t>Ustupoval požiadavkám šľachty.</a:t>
            </a:r>
          </a:p>
          <a:p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Vypuklo sedliacke povstanie, ktoré viedol Juraj Dóža.</a:t>
            </a:r>
          </a:p>
          <a:p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Rozvrat Uhorska zavŕšil bitkou pri Moháči (1526)</a:t>
            </a:r>
          </a:p>
          <a:p>
            <a:r>
              <a:rPr lang="sk-SK" sz="2200" dirty="0">
                <a:solidFill>
                  <a:schemeClr val="tx1"/>
                </a:solidFill>
              </a:rPr>
              <a:t>Turci ho porazili,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koniec stredoveku </a:t>
            </a:r>
            <a:r>
              <a:rPr lang="sk-SK" sz="2200" dirty="0">
                <a:solidFill>
                  <a:schemeClr val="tx1"/>
                </a:solidFill>
              </a:rPr>
              <a:t>u nás.</a:t>
            </a:r>
          </a:p>
          <a:p>
            <a:endParaRPr lang="sk-SK" dirty="0"/>
          </a:p>
        </p:txBody>
      </p:sp>
      <p:pic>
        <p:nvPicPr>
          <p:cNvPr id="5" name="Obrázok 4" descr="Obrázok, na ktorom je vonkajšie, strom, stojaci, sedenie&#10;&#10;Automaticky generovaný popis">
            <a:extLst>
              <a:ext uri="{FF2B5EF4-FFF2-40B4-BE49-F238E27FC236}">
                <a16:creationId xmlns:a16="http://schemas.microsoft.com/office/drawing/2014/main" xmlns="" id="{83FF0D5F-3AC4-4F43-AD6A-F1362C81C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591" y="-119270"/>
            <a:ext cx="5539409" cy="3737113"/>
          </a:xfrm>
          <a:prstGeom prst="rect">
            <a:avLst/>
          </a:prstGeom>
        </p:spPr>
      </p:pic>
      <p:pic>
        <p:nvPicPr>
          <p:cNvPr id="7" name="Obrázok 6" descr="Obrázok, na ktorom je trávnik, vonkajšie, skupina, pole&#10;&#10;Automaticky generovaný popis">
            <a:extLst>
              <a:ext uri="{FF2B5EF4-FFF2-40B4-BE49-F238E27FC236}">
                <a16:creationId xmlns:a16="http://schemas.microsoft.com/office/drawing/2014/main" xmlns="" id="{D9D51703-5AFF-4CA4-94DA-AC608B89E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270"/>
            <a:ext cx="12192000" cy="69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58005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Vlastné 4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4A021"/>
      </a:accent1>
      <a:accent2>
        <a:srgbClr val="FF0000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</TotalTime>
  <Words>253</Words>
  <Application>Microsoft Office PowerPoint</Application>
  <PresentationFormat>Širokouhlá</PresentationFormat>
  <Paragraphs>32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Fazeta</vt:lpstr>
      <vt:lpstr>Kráľ s havranom v erbe</vt:lpstr>
      <vt:lpstr>Prezentácia programu PowerPoint</vt:lpstr>
      <vt:lpstr>Prezentácia programu PowerPoint</vt:lpstr>
      <vt:lpstr>Prezentácia programu PowerPoint</vt:lpstr>
      <vt:lpstr>Matej Korvín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Kráľ s havranom v erbe</dc:title>
  <dc:creator>takac.tomas1863@gmail.com</dc:creator>
  <cp:lastModifiedBy>MS Vinbarg</cp:lastModifiedBy>
  <cp:revision>6</cp:revision>
  <dcterms:created xsi:type="dcterms:W3CDTF">2020-10-25T16:23:39Z</dcterms:created>
  <dcterms:modified xsi:type="dcterms:W3CDTF">2021-11-08T20:24:49Z</dcterms:modified>
</cp:coreProperties>
</file>